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321" r:id="rId2"/>
    <p:sldId id="266" r:id="rId3"/>
    <p:sldId id="267" r:id="rId4"/>
    <p:sldId id="309" r:id="rId5"/>
    <p:sldId id="311" r:id="rId6"/>
    <p:sldId id="320" r:id="rId7"/>
    <p:sldId id="312" r:id="rId8"/>
    <p:sldId id="314" r:id="rId9"/>
    <p:sldId id="315" r:id="rId10"/>
    <p:sldId id="317" r:id="rId11"/>
    <p:sldId id="327" r:id="rId12"/>
    <p:sldId id="329" r:id="rId13"/>
    <p:sldId id="340" r:id="rId14"/>
    <p:sldId id="325" r:id="rId15"/>
    <p:sldId id="339" r:id="rId16"/>
    <p:sldId id="324" r:id="rId17"/>
    <p:sldId id="330" r:id="rId18"/>
    <p:sldId id="331" r:id="rId19"/>
    <p:sldId id="342" r:id="rId20"/>
    <p:sldId id="318" r:id="rId21"/>
    <p:sldId id="338" r:id="rId22"/>
    <p:sldId id="316" r:id="rId23"/>
    <p:sldId id="343" r:id="rId24"/>
    <p:sldId id="268" r:id="rId25"/>
    <p:sldId id="341" r:id="rId26"/>
    <p:sldId id="305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6" autoAdjust="0"/>
    <p:restoredTop sz="94684"/>
  </p:normalViewPr>
  <p:slideViewPr>
    <p:cSldViewPr snapToGrid="0" snapToObjects="1">
      <p:cViewPr varScale="1">
        <p:scale>
          <a:sx n="82" d="100"/>
          <a:sy n="82" d="100"/>
        </p:scale>
        <p:origin x="802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Paro" userId="623f6a5e-f58f-4604-b865-da454ea69827" providerId="ADAL" clId="{61E85085-7474-464F-9B6A-38FB9B34674D}"/>
    <pc:docChg chg="custSel modSld">
      <pc:chgData name="Nicola Paro" userId="623f6a5e-f58f-4604-b865-da454ea69827" providerId="ADAL" clId="{61E85085-7474-464F-9B6A-38FB9B34674D}" dt="2024-12-17T07:41:46.488" v="2" actId="478"/>
      <pc:docMkLst>
        <pc:docMk/>
      </pc:docMkLst>
      <pc:sldChg chg="delSp modSp mod">
        <pc:chgData name="Nicola Paro" userId="623f6a5e-f58f-4604-b865-da454ea69827" providerId="ADAL" clId="{61E85085-7474-464F-9B6A-38FB9B34674D}" dt="2024-12-17T07:41:46.488" v="2" actId="478"/>
        <pc:sldMkLst>
          <pc:docMk/>
          <pc:sldMk cId="1881152744" sldId="267"/>
        </pc:sldMkLst>
        <pc:picChg chg="del mod">
          <ac:chgData name="Nicola Paro" userId="623f6a5e-f58f-4604-b865-da454ea69827" providerId="ADAL" clId="{61E85085-7474-464F-9B6A-38FB9B34674D}" dt="2024-12-17T07:41:46.488" v="2" actId="478"/>
          <ac:picMkLst>
            <pc:docMk/>
            <pc:sldMk cId="1881152744" sldId="267"/>
            <ac:picMk id="3" creationId="{FE4473D6-D6AC-3267-452F-FC858FACB67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66C74-286A-4374-BF3E-A4AA68ECEF3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23DA211-C667-4412-A37B-798B331F4495}">
      <dgm:prSet/>
      <dgm:spPr>
        <a:solidFill>
          <a:srgbClr val="FF0000"/>
        </a:solidFill>
      </dgm:spPr>
      <dgm:t>
        <a:bodyPr/>
        <a:lstStyle/>
        <a:p>
          <a:r>
            <a:rPr lang="it-IT" dirty="0" err="1"/>
            <a:t>Prompting</a:t>
          </a:r>
          <a:r>
            <a:rPr lang="it-IT" dirty="0"/>
            <a:t> Diretto</a:t>
          </a:r>
          <a:endParaRPr lang="en-GB" dirty="0"/>
        </a:p>
      </dgm:t>
    </dgm:pt>
    <dgm:pt modelId="{836EA0CB-0991-407B-9E40-12A3B5BFE70D}" type="parTrans" cxnId="{7397AD79-47C5-470E-9C72-52ECEB2D5062}">
      <dgm:prSet/>
      <dgm:spPr/>
      <dgm:t>
        <a:bodyPr/>
        <a:lstStyle/>
        <a:p>
          <a:endParaRPr lang="it-IT"/>
        </a:p>
      </dgm:t>
    </dgm:pt>
    <dgm:pt modelId="{96067896-D2E2-405D-8365-12276BCBA3BC}" type="sibTrans" cxnId="{7397AD79-47C5-470E-9C72-52ECEB2D5062}">
      <dgm:prSet/>
      <dgm:spPr/>
      <dgm:t>
        <a:bodyPr/>
        <a:lstStyle/>
        <a:p>
          <a:endParaRPr lang="it-IT"/>
        </a:p>
      </dgm:t>
    </dgm:pt>
    <dgm:pt modelId="{4B702478-8995-4D97-97C0-5923C64D28BC}">
      <dgm:prSet/>
      <dgm:spPr>
        <a:solidFill>
          <a:srgbClr val="FF0000"/>
        </a:solidFill>
      </dgm:spPr>
      <dgm:t>
        <a:bodyPr/>
        <a:lstStyle/>
        <a:p>
          <a:r>
            <a:rPr lang="it-IT"/>
            <a:t>Few-Shot Prompting</a:t>
          </a:r>
          <a:endParaRPr lang="en-GB"/>
        </a:p>
      </dgm:t>
    </dgm:pt>
    <dgm:pt modelId="{A9AB2986-F761-49AA-9001-6FD2AE63B6DC}" type="parTrans" cxnId="{E464B3BF-B3D7-43C7-B211-73D949F79F23}">
      <dgm:prSet/>
      <dgm:spPr/>
      <dgm:t>
        <a:bodyPr/>
        <a:lstStyle/>
        <a:p>
          <a:endParaRPr lang="it-IT"/>
        </a:p>
      </dgm:t>
    </dgm:pt>
    <dgm:pt modelId="{F29EBCF8-AF58-4B9B-A349-E45B6A4E66E5}" type="sibTrans" cxnId="{E464B3BF-B3D7-43C7-B211-73D949F79F23}">
      <dgm:prSet/>
      <dgm:spPr/>
      <dgm:t>
        <a:bodyPr/>
        <a:lstStyle/>
        <a:p>
          <a:endParaRPr lang="it-IT"/>
        </a:p>
      </dgm:t>
    </dgm:pt>
    <dgm:pt modelId="{5A8A53D0-9A35-441A-8433-5EC1D8665994}">
      <dgm:prSet/>
      <dgm:spPr>
        <a:solidFill>
          <a:srgbClr val="FF0000"/>
        </a:solidFill>
      </dgm:spPr>
      <dgm:t>
        <a:bodyPr/>
        <a:lstStyle/>
        <a:p>
          <a:r>
            <a:rPr lang="it-IT"/>
            <a:t>Fornisci esempi per guidare il modello.</a:t>
          </a:r>
          <a:endParaRPr lang="en-GB"/>
        </a:p>
      </dgm:t>
    </dgm:pt>
    <dgm:pt modelId="{D5DC31E7-339B-4C64-83BA-F5B611207C49}" type="parTrans" cxnId="{5568E1F6-43EB-4643-969E-654B89B6932F}">
      <dgm:prSet/>
      <dgm:spPr/>
      <dgm:t>
        <a:bodyPr/>
        <a:lstStyle/>
        <a:p>
          <a:endParaRPr lang="it-IT"/>
        </a:p>
      </dgm:t>
    </dgm:pt>
    <dgm:pt modelId="{4A34426C-0D96-4482-9A18-8CD5BCBA4634}" type="sibTrans" cxnId="{5568E1F6-43EB-4643-969E-654B89B6932F}">
      <dgm:prSet/>
      <dgm:spPr/>
      <dgm:t>
        <a:bodyPr/>
        <a:lstStyle/>
        <a:p>
          <a:endParaRPr lang="it-IT"/>
        </a:p>
      </dgm:t>
    </dgm:pt>
    <dgm:pt modelId="{59B5935C-800E-4CEA-8F04-79B800596524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Esempio: «Traduci: 'Hello' → 'Ciao’.»</a:t>
          </a:r>
          <a:endParaRPr lang="en-GB" dirty="0"/>
        </a:p>
      </dgm:t>
    </dgm:pt>
    <dgm:pt modelId="{1A74F104-6928-4628-8BD7-1FF038C71DDA}" type="parTrans" cxnId="{6B6705E5-1CDA-42A5-AADA-028368F22164}">
      <dgm:prSet/>
      <dgm:spPr/>
      <dgm:t>
        <a:bodyPr/>
        <a:lstStyle/>
        <a:p>
          <a:endParaRPr lang="it-IT"/>
        </a:p>
      </dgm:t>
    </dgm:pt>
    <dgm:pt modelId="{660E0D46-E0B0-4156-90BC-AAFA53AB599B}" type="sibTrans" cxnId="{6B6705E5-1CDA-42A5-AADA-028368F22164}">
      <dgm:prSet/>
      <dgm:spPr/>
      <dgm:t>
        <a:bodyPr/>
        <a:lstStyle/>
        <a:p>
          <a:endParaRPr lang="it-IT"/>
        </a:p>
      </dgm:t>
    </dgm:pt>
    <dgm:pt modelId="{C65C1979-A93B-477F-B216-5643574615D8}">
      <dgm:prSet/>
      <dgm:spPr>
        <a:solidFill>
          <a:srgbClr val="FF0000"/>
        </a:solidFill>
      </dgm:spPr>
      <dgm:t>
        <a:bodyPr/>
        <a:lstStyle/>
        <a:p>
          <a:r>
            <a:rPr lang="it-IT"/>
            <a:t>Zero-Shot Prompting</a:t>
          </a:r>
          <a:endParaRPr lang="en-GB"/>
        </a:p>
      </dgm:t>
    </dgm:pt>
    <dgm:pt modelId="{1702F3A9-B342-413D-B1F8-2946AB9DADED}" type="parTrans" cxnId="{89B7FA10-5016-46B6-84EA-D6C46468788A}">
      <dgm:prSet/>
      <dgm:spPr/>
      <dgm:t>
        <a:bodyPr/>
        <a:lstStyle/>
        <a:p>
          <a:endParaRPr lang="it-IT"/>
        </a:p>
      </dgm:t>
    </dgm:pt>
    <dgm:pt modelId="{6F2210BF-D8A8-4527-8780-E5690652845C}" type="sibTrans" cxnId="{89B7FA10-5016-46B6-84EA-D6C46468788A}">
      <dgm:prSet/>
      <dgm:spPr/>
      <dgm:t>
        <a:bodyPr/>
        <a:lstStyle/>
        <a:p>
          <a:endParaRPr lang="it-IT"/>
        </a:p>
      </dgm:t>
    </dgm:pt>
    <dgm:pt modelId="{3B60D0F4-67C3-4F12-A0AE-91A0A3A69949}">
      <dgm:prSet/>
      <dgm:spPr>
        <a:solidFill>
          <a:srgbClr val="FF0000"/>
        </a:solidFill>
      </dgm:spPr>
      <dgm:t>
        <a:bodyPr/>
        <a:lstStyle/>
        <a:p>
          <a:r>
            <a:rPr lang="it-IT"/>
            <a:t>Nessun esempio, solo il compito.</a:t>
          </a:r>
          <a:endParaRPr lang="en-GB"/>
        </a:p>
      </dgm:t>
    </dgm:pt>
    <dgm:pt modelId="{FDB77494-E612-4782-8BFE-466909386499}" type="parTrans" cxnId="{C8144EB5-3708-4D45-8A72-77200F849D2A}">
      <dgm:prSet/>
      <dgm:spPr/>
      <dgm:t>
        <a:bodyPr/>
        <a:lstStyle/>
        <a:p>
          <a:endParaRPr lang="it-IT"/>
        </a:p>
      </dgm:t>
    </dgm:pt>
    <dgm:pt modelId="{A478636A-10A4-4D93-9D4B-A07B55262F46}" type="sibTrans" cxnId="{C8144EB5-3708-4D45-8A72-77200F849D2A}">
      <dgm:prSet/>
      <dgm:spPr/>
      <dgm:t>
        <a:bodyPr/>
        <a:lstStyle/>
        <a:p>
          <a:endParaRPr lang="it-IT"/>
        </a:p>
      </dgm:t>
    </dgm:pt>
    <dgm:pt modelId="{4B916488-1A89-4D90-AA52-E3319E62D3F0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Esempio: «Scrivi un haiku sulla primavera»</a:t>
          </a:r>
          <a:endParaRPr lang="en-GB" dirty="0"/>
        </a:p>
      </dgm:t>
    </dgm:pt>
    <dgm:pt modelId="{098816AD-EF20-4C81-B3AE-189134714572}" type="parTrans" cxnId="{2B1FED9F-8912-481E-9A21-DDE206934D03}">
      <dgm:prSet/>
      <dgm:spPr/>
      <dgm:t>
        <a:bodyPr/>
        <a:lstStyle/>
        <a:p>
          <a:endParaRPr lang="it-IT"/>
        </a:p>
      </dgm:t>
    </dgm:pt>
    <dgm:pt modelId="{627ED26D-BA84-41BD-B904-E3CAAB9AEE8E}" type="sibTrans" cxnId="{2B1FED9F-8912-481E-9A21-DDE206934D03}">
      <dgm:prSet/>
      <dgm:spPr/>
      <dgm:t>
        <a:bodyPr/>
        <a:lstStyle/>
        <a:p>
          <a:endParaRPr lang="it-IT"/>
        </a:p>
      </dgm:t>
    </dgm:pt>
    <dgm:pt modelId="{649674C1-6896-4E0A-ACA8-0AD32B8A0C97}">
      <dgm:prSet/>
      <dgm:spPr>
        <a:solidFill>
          <a:srgbClr val="FF0000"/>
        </a:solidFill>
      </dgm:spPr>
      <dgm:t>
        <a:bodyPr/>
        <a:lstStyle/>
        <a:p>
          <a:r>
            <a:rPr lang="it-IT"/>
            <a:t>Chain-of-Thought Prompting</a:t>
          </a:r>
          <a:endParaRPr lang="en-GB"/>
        </a:p>
      </dgm:t>
    </dgm:pt>
    <dgm:pt modelId="{BEC6E3D3-A697-48B4-8C31-FD7CAD815035}" type="parTrans" cxnId="{587DF8E7-5552-4575-9F58-1D63DB2408AF}">
      <dgm:prSet/>
      <dgm:spPr/>
      <dgm:t>
        <a:bodyPr/>
        <a:lstStyle/>
        <a:p>
          <a:endParaRPr lang="it-IT"/>
        </a:p>
      </dgm:t>
    </dgm:pt>
    <dgm:pt modelId="{D27EB217-6C54-4D95-98E8-714D6F3F1FE8}" type="sibTrans" cxnId="{587DF8E7-5552-4575-9F58-1D63DB2408AF}">
      <dgm:prSet/>
      <dgm:spPr/>
      <dgm:t>
        <a:bodyPr/>
        <a:lstStyle/>
        <a:p>
          <a:endParaRPr lang="it-IT"/>
        </a:p>
      </dgm:t>
    </dgm:pt>
    <dgm:pt modelId="{432F02C3-AE9D-47C5-A3C0-5FAD044FDE66}">
      <dgm:prSet/>
      <dgm:spPr>
        <a:solidFill>
          <a:srgbClr val="FF0000"/>
        </a:solidFill>
      </dgm:spPr>
      <dgm:t>
        <a:bodyPr/>
        <a:lstStyle/>
        <a:p>
          <a:r>
            <a:rPr lang="it-IT"/>
            <a:t>Chiedi un ragionamento passo per passo.</a:t>
          </a:r>
          <a:endParaRPr lang="en-GB"/>
        </a:p>
      </dgm:t>
    </dgm:pt>
    <dgm:pt modelId="{24687FE5-FE49-499F-8F94-796F8BAEA5E5}" type="parTrans" cxnId="{7F8B94AF-B61C-4F23-A6AA-AE2405A6882B}">
      <dgm:prSet/>
      <dgm:spPr/>
      <dgm:t>
        <a:bodyPr/>
        <a:lstStyle/>
        <a:p>
          <a:endParaRPr lang="it-IT"/>
        </a:p>
      </dgm:t>
    </dgm:pt>
    <dgm:pt modelId="{1FC0FEED-303C-4D2D-A76B-35DB4DA6DAFF}" type="sibTrans" cxnId="{7F8B94AF-B61C-4F23-A6AA-AE2405A6882B}">
      <dgm:prSet/>
      <dgm:spPr/>
      <dgm:t>
        <a:bodyPr/>
        <a:lstStyle/>
        <a:p>
          <a:endParaRPr lang="it-IT"/>
        </a:p>
      </dgm:t>
    </dgm:pt>
    <dgm:pt modelId="{309B96B0-578E-4137-83C4-9B038240EAE4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Esempio: «Risolvi: 25 + 30, passo per passo»</a:t>
          </a:r>
          <a:endParaRPr lang="en-GB" dirty="0"/>
        </a:p>
      </dgm:t>
    </dgm:pt>
    <dgm:pt modelId="{3808E306-AC18-4D57-9554-D6574EE21538}" type="parTrans" cxnId="{8EEC3A84-D77A-4E12-AA12-2EFA990D36A6}">
      <dgm:prSet/>
      <dgm:spPr/>
      <dgm:t>
        <a:bodyPr/>
        <a:lstStyle/>
        <a:p>
          <a:endParaRPr lang="it-IT"/>
        </a:p>
      </dgm:t>
    </dgm:pt>
    <dgm:pt modelId="{F9B52B21-8F65-4A33-A3EC-1301E9594D7F}" type="sibTrans" cxnId="{8EEC3A84-D77A-4E12-AA12-2EFA990D36A6}">
      <dgm:prSet/>
      <dgm:spPr/>
      <dgm:t>
        <a:bodyPr/>
        <a:lstStyle/>
        <a:p>
          <a:endParaRPr lang="it-IT"/>
        </a:p>
      </dgm:t>
    </dgm:pt>
    <dgm:pt modelId="{48507BDA-26D5-4171-AAAF-6F4F52CD926F}">
      <dgm:prSet/>
      <dgm:spPr>
        <a:solidFill>
          <a:srgbClr val="FF0000"/>
        </a:solidFill>
      </dgm:spPr>
      <dgm:t>
        <a:bodyPr/>
        <a:lstStyle/>
        <a:p>
          <a:r>
            <a:rPr lang="it-IT"/>
            <a:t>Role-Play Prompting</a:t>
          </a:r>
          <a:endParaRPr lang="en-GB"/>
        </a:p>
      </dgm:t>
    </dgm:pt>
    <dgm:pt modelId="{0E8368C3-DACD-41B2-9CBD-F111AED0DF51}" type="parTrans" cxnId="{69D1A782-17C3-46DC-AEE6-06650C53004E}">
      <dgm:prSet/>
      <dgm:spPr/>
      <dgm:t>
        <a:bodyPr/>
        <a:lstStyle/>
        <a:p>
          <a:endParaRPr lang="it-IT"/>
        </a:p>
      </dgm:t>
    </dgm:pt>
    <dgm:pt modelId="{0EE669B5-EDD4-4F97-9DD0-C6444E52F4D3}" type="sibTrans" cxnId="{69D1A782-17C3-46DC-AEE6-06650C53004E}">
      <dgm:prSet/>
      <dgm:spPr/>
      <dgm:t>
        <a:bodyPr/>
        <a:lstStyle/>
        <a:p>
          <a:endParaRPr lang="it-IT"/>
        </a:p>
      </dgm:t>
    </dgm:pt>
    <dgm:pt modelId="{83C0CE0C-9822-4DBE-869C-86B9AB858518}">
      <dgm:prSet/>
      <dgm:spPr>
        <a:solidFill>
          <a:srgbClr val="FF0000"/>
        </a:solidFill>
      </dgm:spPr>
      <dgm:t>
        <a:bodyPr/>
        <a:lstStyle/>
        <a:p>
          <a:r>
            <a:rPr lang="it-IT"/>
            <a:t>Assegna un ruolo per fornire contesto.</a:t>
          </a:r>
          <a:endParaRPr lang="en-GB"/>
        </a:p>
      </dgm:t>
    </dgm:pt>
    <dgm:pt modelId="{6E821851-C779-4B57-B4D4-39845AECB622}" type="parTrans" cxnId="{DC5FBB8F-F7C5-4BAD-AD59-8546C95E5CF3}">
      <dgm:prSet/>
      <dgm:spPr/>
      <dgm:t>
        <a:bodyPr/>
        <a:lstStyle/>
        <a:p>
          <a:endParaRPr lang="it-IT"/>
        </a:p>
      </dgm:t>
    </dgm:pt>
    <dgm:pt modelId="{8DB58761-CAAE-4892-855A-9FC99C593783}" type="sibTrans" cxnId="{DC5FBB8F-F7C5-4BAD-AD59-8546C95E5CF3}">
      <dgm:prSet/>
      <dgm:spPr/>
      <dgm:t>
        <a:bodyPr/>
        <a:lstStyle/>
        <a:p>
          <a:endParaRPr lang="it-IT"/>
        </a:p>
      </dgm:t>
    </dgm:pt>
    <dgm:pt modelId="{31BA4FE3-D165-4EA2-9F9D-315F1201BB9E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Esempio: «Sei un tecnico informatico. Spiega il protocollo HTTP»</a:t>
          </a:r>
          <a:endParaRPr lang="en-GB" dirty="0"/>
        </a:p>
      </dgm:t>
    </dgm:pt>
    <dgm:pt modelId="{E613363A-B62E-43D7-9CB9-A2D862B12EF6}" type="parTrans" cxnId="{19330F59-AACD-473B-B91D-BC015C90427C}">
      <dgm:prSet/>
      <dgm:spPr/>
      <dgm:t>
        <a:bodyPr/>
        <a:lstStyle/>
        <a:p>
          <a:endParaRPr lang="it-IT"/>
        </a:p>
      </dgm:t>
    </dgm:pt>
    <dgm:pt modelId="{C33320DC-881D-41D3-B6F2-79264D7FDE8B}" type="sibTrans" cxnId="{19330F59-AACD-473B-B91D-BC015C90427C}">
      <dgm:prSet/>
      <dgm:spPr/>
      <dgm:t>
        <a:bodyPr/>
        <a:lstStyle/>
        <a:p>
          <a:endParaRPr lang="it-IT"/>
        </a:p>
      </dgm:t>
    </dgm:pt>
    <dgm:pt modelId="{E0641D9E-8AFB-4A30-B50F-182D65CAF88A}">
      <dgm:prSet/>
      <dgm:spPr>
        <a:solidFill>
          <a:srgbClr val="FF0000"/>
        </a:solidFill>
      </dgm:spPr>
      <dgm:t>
        <a:bodyPr/>
        <a:lstStyle/>
        <a:p>
          <a:r>
            <a:rPr lang="it-IT"/>
            <a:t>Interactive Prompting</a:t>
          </a:r>
          <a:endParaRPr lang="en-GB"/>
        </a:p>
      </dgm:t>
    </dgm:pt>
    <dgm:pt modelId="{A4221A1F-C7BE-4EA5-96A5-7028EBCFF818}" type="parTrans" cxnId="{3236DEE9-BBFA-4350-8AAE-3F9280F881C0}">
      <dgm:prSet/>
      <dgm:spPr/>
      <dgm:t>
        <a:bodyPr/>
        <a:lstStyle/>
        <a:p>
          <a:endParaRPr lang="it-IT"/>
        </a:p>
      </dgm:t>
    </dgm:pt>
    <dgm:pt modelId="{BFF49E68-F89E-4BB6-A68B-6F05C3831891}" type="sibTrans" cxnId="{3236DEE9-BBFA-4350-8AAE-3F9280F881C0}">
      <dgm:prSet/>
      <dgm:spPr/>
      <dgm:t>
        <a:bodyPr/>
        <a:lstStyle/>
        <a:p>
          <a:endParaRPr lang="it-IT"/>
        </a:p>
      </dgm:t>
    </dgm:pt>
    <dgm:pt modelId="{72EF56AE-69DD-4543-98FC-35879207F8CC}">
      <dgm:prSet/>
      <dgm:spPr>
        <a:solidFill>
          <a:srgbClr val="FF0000"/>
        </a:solidFill>
      </dgm:spPr>
      <dgm:t>
        <a:bodyPr/>
        <a:lstStyle/>
        <a:p>
          <a:r>
            <a:rPr lang="it-IT"/>
            <a:t>Raffina il risultato con follow-up.</a:t>
          </a:r>
          <a:endParaRPr lang="en-GB"/>
        </a:p>
      </dgm:t>
    </dgm:pt>
    <dgm:pt modelId="{72C30730-B660-4551-9D51-09149C6BD6F8}" type="parTrans" cxnId="{62A40977-A9CC-4978-8035-D5D9A5BE3011}">
      <dgm:prSet/>
      <dgm:spPr/>
      <dgm:t>
        <a:bodyPr/>
        <a:lstStyle/>
        <a:p>
          <a:endParaRPr lang="it-IT"/>
        </a:p>
      </dgm:t>
    </dgm:pt>
    <dgm:pt modelId="{D6E8B3E5-2004-466F-9D6D-F9E97C94038F}" type="sibTrans" cxnId="{62A40977-A9CC-4978-8035-D5D9A5BE3011}">
      <dgm:prSet/>
      <dgm:spPr/>
      <dgm:t>
        <a:bodyPr/>
        <a:lstStyle/>
        <a:p>
          <a:endParaRPr lang="it-IT"/>
        </a:p>
      </dgm:t>
    </dgm:pt>
    <dgm:pt modelId="{9020D20C-9778-4303-933D-BA0837A66E3A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Esempio: «Rendilo più breve»</a:t>
          </a:r>
          <a:endParaRPr lang="en-GB" dirty="0"/>
        </a:p>
      </dgm:t>
    </dgm:pt>
    <dgm:pt modelId="{E173C6F8-4AE5-40A1-8FB4-85AF70DFE067}" type="parTrans" cxnId="{B6B80318-03BA-490B-863D-F5485FC12544}">
      <dgm:prSet/>
      <dgm:spPr/>
      <dgm:t>
        <a:bodyPr/>
        <a:lstStyle/>
        <a:p>
          <a:endParaRPr lang="it-IT"/>
        </a:p>
      </dgm:t>
    </dgm:pt>
    <dgm:pt modelId="{A22E276C-3528-4D10-985D-F1EBCD71E074}" type="sibTrans" cxnId="{B6B80318-03BA-490B-863D-F5485FC12544}">
      <dgm:prSet/>
      <dgm:spPr/>
      <dgm:t>
        <a:bodyPr/>
        <a:lstStyle/>
        <a:p>
          <a:endParaRPr lang="it-IT"/>
        </a:p>
      </dgm:t>
    </dgm:pt>
    <dgm:pt modelId="{B98588BC-343B-4218-AD1A-06727E1F766F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Esempio: «Riassumi questo articolo in 2 frasi.»</a:t>
          </a:r>
          <a:endParaRPr lang="en-GB" dirty="0"/>
        </a:p>
      </dgm:t>
    </dgm:pt>
    <dgm:pt modelId="{0ED78811-31BB-4634-A195-BC9D62450DBB}" type="sibTrans" cxnId="{5EFD947F-93EB-4020-A155-C320DE63D27F}">
      <dgm:prSet/>
      <dgm:spPr/>
      <dgm:t>
        <a:bodyPr/>
        <a:lstStyle/>
        <a:p>
          <a:endParaRPr lang="it-IT"/>
        </a:p>
      </dgm:t>
    </dgm:pt>
    <dgm:pt modelId="{8B83FB38-129C-4162-9448-0B80A59BF010}" type="parTrans" cxnId="{5EFD947F-93EB-4020-A155-C320DE63D27F}">
      <dgm:prSet/>
      <dgm:spPr/>
      <dgm:t>
        <a:bodyPr/>
        <a:lstStyle/>
        <a:p>
          <a:endParaRPr lang="it-IT"/>
        </a:p>
      </dgm:t>
    </dgm:pt>
    <dgm:pt modelId="{6A3BE686-05C0-4F51-A60C-8E00FDAC837B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Indica chiaramente il compito o la domanda.</a:t>
          </a:r>
          <a:endParaRPr lang="en-GB" dirty="0"/>
        </a:p>
      </dgm:t>
    </dgm:pt>
    <dgm:pt modelId="{ABFED9A5-5330-441E-8DFF-EBA52272E00A}" type="sibTrans" cxnId="{C10F8BED-DCFE-4FBA-AB39-DB2962D0D6EA}">
      <dgm:prSet/>
      <dgm:spPr/>
      <dgm:t>
        <a:bodyPr/>
        <a:lstStyle/>
        <a:p>
          <a:endParaRPr lang="it-IT"/>
        </a:p>
      </dgm:t>
    </dgm:pt>
    <dgm:pt modelId="{9CF642CC-9FCD-4EA5-81CC-B534CF79594F}" type="parTrans" cxnId="{C10F8BED-DCFE-4FBA-AB39-DB2962D0D6EA}">
      <dgm:prSet/>
      <dgm:spPr/>
      <dgm:t>
        <a:bodyPr/>
        <a:lstStyle/>
        <a:p>
          <a:endParaRPr lang="it-IT"/>
        </a:p>
      </dgm:t>
    </dgm:pt>
    <dgm:pt modelId="{B6184549-7E67-4702-97AC-7815D3444F16}" type="pres">
      <dgm:prSet presAssocID="{44266C74-286A-4374-BF3E-A4AA68ECEF35}" presName="diagram" presStyleCnt="0">
        <dgm:presLayoutVars>
          <dgm:dir/>
          <dgm:resizeHandles val="exact"/>
        </dgm:presLayoutVars>
      </dgm:prSet>
      <dgm:spPr/>
    </dgm:pt>
    <dgm:pt modelId="{85D96C1A-B0C0-4752-A76E-2D46B202D36F}" type="pres">
      <dgm:prSet presAssocID="{023DA211-C667-4412-A37B-798B331F4495}" presName="node" presStyleLbl="node1" presStyleIdx="0" presStyleCnt="6">
        <dgm:presLayoutVars>
          <dgm:bulletEnabled val="1"/>
        </dgm:presLayoutVars>
      </dgm:prSet>
      <dgm:spPr/>
    </dgm:pt>
    <dgm:pt modelId="{2FB0FC36-2AE3-46EA-8DF9-2875F78BF2B1}" type="pres">
      <dgm:prSet presAssocID="{96067896-D2E2-405D-8365-12276BCBA3BC}" presName="sibTrans" presStyleCnt="0"/>
      <dgm:spPr/>
    </dgm:pt>
    <dgm:pt modelId="{5F6AB005-653D-40F2-A88F-DA370BA6C8A0}" type="pres">
      <dgm:prSet presAssocID="{4B702478-8995-4D97-97C0-5923C64D28BC}" presName="node" presStyleLbl="node1" presStyleIdx="1" presStyleCnt="6">
        <dgm:presLayoutVars>
          <dgm:bulletEnabled val="1"/>
        </dgm:presLayoutVars>
      </dgm:prSet>
      <dgm:spPr/>
    </dgm:pt>
    <dgm:pt modelId="{A1B190AD-A296-4AF6-BE1A-E6956941450A}" type="pres">
      <dgm:prSet presAssocID="{F29EBCF8-AF58-4B9B-A349-E45B6A4E66E5}" presName="sibTrans" presStyleCnt="0"/>
      <dgm:spPr/>
    </dgm:pt>
    <dgm:pt modelId="{65B0CAFE-3D99-4782-B804-6D7A0F239A1A}" type="pres">
      <dgm:prSet presAssocID="{C65C1979-A93B-477F-B216-5643574615D8}" presName="node" presStyleLbl="node1" presStyleIdx="2" presStyleCnt="6">
        <dgm:presLayoutVars>
          <dgm:bulletEnabled val="1"/>
        </dgm:presLayoutVars>
      </dgm:prSet>
      <dgm:spPr/>
    </dgm:pt>
    <dgm:pt modelId="{B3A2CF9F-897A-4633-A03F-C5C161085296}" type="pres">
      <dgm:prSet presAssocID="{6F2210BF-D8A8-4527-8780-E5690652845C}" presName="sibTrans" presStyleCnt="0"/>
      <dgm:spPr/>
    </dgm:pt>
    <dgm:pt modelId="{46CD5521-E6C3-454E-AF34-988F5D8FF39C}" type="pres">
      <dgm:prSet presAssocID="{649674C1-6896-4E0A-ACA8-0AD32B8A0C97}" presName="node" presStyleLbl="node1" presStyleIdx="3" presStyleCnt="6">
        <dgm:presLayoutVars>
          <dgm:bulletEnabled val="1"/>
        </dgm:presLayoutVars>
      </dgm:prSet>
      <dgm:spPr/>
    </dgm:pt>
    <dgm:pt modelId="{4712F4D0-5E10-4281-A09E-0136004DF803}" type="pres">
      <dgm:prSet presAssocID="{D27EB217-6C54-4D95-98E8-714D6F3F1FE8}" presName="sibTrans" presStyleCnt="0"/>
      <dgm:spPr/>
    </dgm:pt>
    <dgm:pt modelId="{256CF2D0-ED32-4E68-9DA1-DFF49D55D315}" type="pres">
      <dgm:prSet presAssocID="{48507BDA-26D5-4171-AAAF-6F4F52CD926F}" presName="node" presStyleLbl="node1" presStyleIdx="4" presStyleCnt="6">
        <dgm:presLayoutVars>
          <dgm:bulletEnabled val="1"/>
        </dgm:presLayoutVars>
      </dgm:prSet>
      <dgm:spPr/>
    </dgm:pt>
    <dgm:pt modelId="{FD648CE6-B94D-4024-A1AC-A723DB3A3618}" type="pres">
      <dgm:prSet presAssocID="{0EE669B5-EDD4-4F97-9DD0-C6444E52F4D3}" presName="sibTrans" presStyleCnt="0"/>
      <dgm:spPr/>
    </dgm:pt>
    <dgm:pt modelId="{B0EB1C0A-AD18-42A0-ADC0-77BFE044E504}" type="pres">
      <dgm:prSet presAssocID="{E0641D9E-8AFB-4A30-B50F-182D65CAF88A}" presName="node" presStyleLbl="node1" presStyleIdx="5" presStyleCnt="6">
        <dgm:presLayoutVars>
          <dgm:bulletEnabled val="1"/>
        </dgm:presLayoutVars>
      </dgm:prSet>
      <dgm:spPr/>
    </dgm:pt>
  </dgm:ptLst>
  <dgm:cxnLst>
    <dgm:cxn modelId="{4FB59F03-31A8-4384-9DF3-74C43213925C}" type="presOf" srcId="{3B60D0F4-67C3-4F12-A0AE-91A0A3A69949}" destId="{65B0CAFE-3D99-4782-B804-6D7A0F239A1A}" srcOrd="0" destOrd="1" presId="urn:microsoft.com/office/officeart/2005/8/layout/default"/>
    <dgm:cxn modelId="{89B7FA10-5016-46B6-84EA-D6C46468788A}" srcId="{44266C74-286A-4374-BF3E-A4AA68ECEF35}" destId="{C65C1979-A93B-477F-B216-5643574615D8}" srcOrd="2" destOrd="0" parTransId="{1702F3A9-B342-413D-B1F8-2946AB9DADED}" sibTransId="{6F2210BF-D8A8-4527-8780-E5690652845C}"/>
    <dgm:cxn modelId="{B6B80318-03BA-490B-863D-F5485FC12544}" srcId="{E0641D9E-8AFB-4A30-B50F-182D65CAF88A}" destId="{9020D20C-9778-4303-933D-BA0837A66E3A}" srcOrd="1" destOrd="0" parTransId="{E173C6F8-4AE5-40A1-8FB4-85AF70DFE067}" sibTransId="{A22E276C-3528-4D10-985D-F1EBCD71E074}"/>
    <dgm:cxn modelId="{75BE2025-9430-4FEF-8F67-9752EC753B21}" type="presOf" srcId="{5A8A53D0-9A35-441A-8433-5EC1D8665994}" destId="{5F6AB005-653D-40F2-A88F-DA370BA6C8A0}" srcOrd="0" destOrd="1" presId="urn:microsoft.com/office/officeart/2005/8/layout/default"/>
    <dgm:cxn modelId="{2D9D7E29-8879-4A81-87DC-A7ED4718082F}" type="presOf" srcId="{432F02C3-AE9D-47C5-A3C0-5FAD044FDE66}" destId="{46CD5521-E6C3-454E-AF34-988F5D8FF39C}" srcOrd="0" destOrd="1" presId="urn:microsoft.com/office/officeart/2005/8/layout/default"/>
    <dgm:cxn modelId="{4D638629-B075-4C51-A5FE-93C2130BEA51}" type="presOf" srcId="{E0641D9E-8AFB-4A30-B50F-182D65CAF88A}" destId="{B0EB1C0A-AD18-42A0-ADC0-77BFE044E504}" srcOrd="0" destOrd="0" presId="urn:microsoft.com/office/officeart/2005/8/layout/default"/>
    <dgm:cxn modelId="{46963C39-6A2D-4418-8628-7FEA85271962}" type="presOf" srcId="{4B702478-8995-4D97-97C0-5923C64D28BC}" destId="{5F6AB005-653D-40F2-A88F-DA370BA6C8A0}" srcOrd="0" destOrd="0" presId="urn:microsoft.com/office/officeart/2005/8/layout/default"/>
    <dgm:cxn modelId="{F1087761-5116-43BD-9FE7-8F287BDC877F}" type="presOf" srcId="{B98588BC-343B-4218-AD1A-06727E1F766F}" destId="{85D96C1A-B0C0-4752-A76E-2D46B202D36F}" srcOrd="0" destOrd="2" presId="urn:microsoft.com/office/officeart/2005/8/layout/default"/>
    <dgm:cxn modelId="{848BF542-EF12-4AAD-AFB1-0A024801A8B8}" type="presOf" srcId="{48507BDA-26D5-4171-AAAF-6F4F52CD926F}" destId="{256CF2D0-ED32-4E68-9DA1-DFF49D55D315}" srcOrd="0" destOrd="0" presId="urn:microsoft.com/office/officeart/2005/8/layout/default"/>
    <dgm:cxn modelId="{1AD67946-C0D2-44FE-9636-98A29A03E0A3}" type="presOf" srcId="{44266C74-286A-4374-BF3E-A4AA68ECEF35}" destId="{B6184549-7E67-4702-97AC-7815D3444F16}" srcOrd="0" destOrd="0" presId="urn:microsoft.com/office/officeart/2005/8/layout/default"/>
    <dgm:cxn modelId="{F278D06C-72D3-4E9E-BBE4-3676441F34CE}" type="presOf" srcId="{59B5935C-800E-4CEA-8F04-79B800596524}" destId="{5F6AB005-653D-40F2-A88F-DA370BA6C8A0}" srcOrd="0" destOrd="2" presId="urn:microsoft.com/office/officeart/2005/8/layout/default"/>
    <dgm:cxn modelId="{62A40977-A9CC-4978-8035-D5D9A5BE3011}" srcId="{E0641D9E-8AFB-4A30-B50F-182D65CAF88A}" destId="{72EF56AE-69DD-4543-98FC-35879207F8CC}" srcOrd="0" destOrd="0" parTransId="{72C30730-B660-4551-9D51-09149C6BD6F8}" sibTransId="{D6E8B3E5-2004-466F-9D6D-F9E97C94038F}"/>
    <dgm:cxn modelId="{17507B58-9DD7-4B5B-8AB8-8FE1ED2D9051}" type="presOf" srcId="{31BA4FE3-D165-4EA2-9F9D-315F1201BB9E}" destId="{256CF2D0-ED32-4E68-9DA1-DFF49D55D315}" srcOrd="0" destOrd="2" presId="urn:microsoft.com/office/officeart/2005/8/layout/default"/>
    <dgm:cxn modelId="{19330F59-AACD-473B-B91D-BC015C90427C}" srcId="{48507BDA-26D5-4171-AAAF-6F4F52CD926F}" destId="{31BA4FE3-D165-4EA2-9F9D-315F1201BB9E}" srcOrd="1" destOrd="0" parTransId="{E613363A-B62E-43D7-9CB9-A2D862B12EF6}" sibTransId="{C33320DC-881D-41D3-B6F2-79264D7FDE8B}"/>
    <dgm:cxn modelId="{7397AD79-47C5-470E-9C72-52ECEB2D5062}" srcId="{44266C74-286A-4374-BF3E-A4AA68ECEF35}" destId="{023DA211-C667-4412-A37B-798B331F4495}" srcOrd="0" destOrd="0" parTransId="{836EA0CB-0991-407B-9E40-12A3B5BFE70D}" sibTransId="{96067896-D2E2-405D-8365-12276BCBA3BC}"/>
    <dgm:cxn modelId="{09141C7F-DEE4-4736-870D-3F44321D7C75}" type="presOf" srcId="{C65C1979-A93B-477F-B216-5643574615D8}" destId="{65B0CAFE-3D99-4782-B804-6D7A0F239A1A}" srcOrd="0" destOrd="0" presId="urn:microsoft.com/office/officeart/2005/8/layout/default"/>
    <dgm:cxn modelId="{5EFD947F-93EB-4020-A155-C320DE63D27F}" srcId="{023DA211-C667-4412-A37B-798B331F4495}" destId="{B98588BC-343B-4218-AD1A-06727E1F766F}" srcOrd="1" destOrd="0" parTransId="{8B83FB38-129C-4162-9448-0B80A59BF010}" sibTransId="{0ED78811-31BB-4634-A195-BC9D62450DBB}"/>
    <dgm:cxn modelId="{69D1A782-17C3-46DC-AEE6-06650C53004E}" srcId="{44266C74-286A-4374-BF3E-A4AA68ECEF35}" destId="{48507BDA-26D5-4171-AAAF-6F4F52CD926F}" srcOrd="4" destOrd="0" parTransId="{0E8368C3-DACD-41B2-9CBD-F111AED0DF51}" sibTransId="{0EE669B5-EDD4-4F97-9DD0-C6444E52F4D3}"/>
    <dgm:cxn modelId="{8EEC3A84-D77A-4E12-AA12-2EFA990D36A6}" srcId="{649674C1-6896-4E0A-ACA8-0AD32B8A0C97}" destId="{309B96B0-578E-4137-83C4-9B038240EAE4}" srcOrd="1" destOrd="0" parTransId="{3808E306-AC18-4D57-9554-D6574EE21538}" sibTransId="{F9B52B21-8F65-4A33-A3EC-1301E9594D7F}"/>
    <dgm:cxn modelId="{DC5FBB8F-F7C5-4BAD-AD59-8546C95E5CF3}" srcId="{48507BDA-26D5-4171-AAAF-6F4F52CD926F}" destId="{83C0CE0C-9822-4DBE-869C-86B9AB858518}" srcOrd="0" destOrd="0" parTransId="{6E821851-C779-4B57-B4D4-39845AECB622}" sibTransId="{8DB58761-CAAE-4892-855A-9FC99C593783}"/>
    <dgm:cxn modelId="{FE2B7B96-8447-48FC-84FE-A46783DCF7DF}" type="presOf" srcId="{023DA211-C667-4412-A37B-798B331F4495}" destId="{85D96C1A-B0C0-4752-A76E-2D46B202D36F}" srcOrd="0" destOrd="0" presId="urn:microsoft.com/office/officeart/2005/8/layout/default"/>
    <dgm:cxn modelId="{1F753D9A-DA6D-4F83-97BB-F3641879ED61}" type="presOf" srcId="{83C0CE0C-9822-4DBE-869C-86B9AB858518}" destId="{256CF2D0-ED32-4E68-9DA1-DFF49D55D315}" srcOrd="0" destOrd="1" presId="urn:microsoft.com/office/officeart/2005/8/layout/default"/>
    <dgm:cxn modelId="{47FD3B9E-A143-435E-A2CB-06B46ED3139B}" type="presOf" srcId="{309B96B0-578E-4137-83C4-9B038240EAE4}" destId="{46CD5521-E6C3-454E-AF34-988F5D8FF39C}" srcOrd="0" destOrd="2" presId="urn:microsoft.com/office/officeart/2005/8/layout/default"/>
    <dgm:cxn modelId="{2B1FED9F-8912-481E-9A21-DDE206934D03}" srcId="{C65C1979-A93B-477F-B216-5643574615D8}" destId="{4B916488-1A89-4D90-AA52-E3319E62D3F0}" srcOrd="1" destOrd="0" parTransId="{098816AD-EF20-4C81-B3AE-189134714572}" sibTransId="{627ED26D-BA84-41BD-B904-E3CAAB9AEE8E}"/>
    <dgm:cxn modelId="{7F8B94AF-B61C-4F23-A6AA-AE2405A6882B}" srcId="{649674C1-6896-4E0A-ACA8-0AD32B8A0C97}" destId="{432F02C3-AE9D-47C5-A3C0-5FAD044FDE66}" srcOrd="0" destOrd="0" parTransId="{24687FE5-FE49-499F-8F94-796F8BAEA5E5}" sibTransId="{1FC0FEED-303C-4D2D-A76B-35DB4DA6DAFF}"/>
    <dgm:cxn modelId="{C8144EB5-3708-4D45-8A72-77200F849D2A}" srcId="{C65C1979-A93B-477F-B216-5643574615D8}" destId="{3B60D0F4-67C3-4F12-A0AE-91A0A3A69949}" srcOrd="0" destOrd="0" parTransId="{FDB77494-E612-4782-8BFE-466909386499}" sibTransId="{A478636A-10A4-4D93-9D4B-A07B55262F46}"/>
    <dgm:cxn modelId="{E464B3BF-B3D7-43C7-B211-73D949F79F23}" srcId="{44266C74-286A-4374-BF3E-A4AA68ECEF35}" destId="{4B702478-8995-4D97-97C0-5923C64D28BC}" srcOrd="1" destOrd="0" parTransId="{A9AB2986-F761-49AA-9001-6FD2AE63B6DC}" sibTransId="{F29EBCF8-AF58-4B9B-A349-E45B6A4E66E5}"/>
    <dgm:cxn modelId="{1C6CAFC0-8D5C-4FC9-9C49-3132BE666E32}" type="presOf" srcId="{649674C1-6896-4E0A-ACA8-0AD32B8A0C97}" destId="{46CD5521-E6C3-454E-AF34-988F5D8FF39C}" srcOrd="0" destOrd="0" presId="urn:microsoft.com/office/officeart/2005/8/layout/default"/>
    <dgm:cxn modelId="{481466C1-ABE4-4B71-9EB0-FBF5A208A56A}" type="presOf" srcId="{72EF56AE-69DD-4543-98FC-35879207F8CC}" destId="{B0EB1C0A-AD18-42A0-ADC0-77BFE044E504}" srcOrd="0" destOrd="1" presId="urn:microsoft.com/office/officeart/2005/8/layout/default"/>
    <dgm:cxn modelId="{D56BF2C4-0752-40B5-B16F-280E4C98FE7F}" type="presOf" srcId="{6A3BE686-05C0-4F51-A60C-8E00FDAC837B}" destId="{85D96C1A-B0C0-4752-A76E-2D46B202D36F}" srcOrd="0" destOrd="1" presId="urn:microsoft.com/office/officeart/2005/8/layout/default"/>
    <dgm:cxn modelId="{03CE43C5-D0FF-4AF0-B7C8-9C946B9890BD}" type="presOf" srcId="{4B916488-1A89-4D90-AA52-E3319E62D3F0}" destId="{65B0CAFE-3D99-4782-B804-6D7A0F239A1A}" srcOrd="0" destOrd="2" presId="urn:microsoft.com/office/officeart/2005/8/layout/default"/>
    <dgm:cxn modelId="{9B38EDD3-525A-47B8-991D-A0A27BCE4955}" type="presOf" srcId="{9020D20C-9778-4303-933D-BA0837A66E3A}" destId="{B0EB1C0A-AD18-42A0-ADC0-77BFE044E504}" srcOrd="0" destOrd="2" presId="urn:microsoft.com/office/officeart/2005/8/layout/default"/>
    <dgm:cxn modelId="{6B6705E5-1CDA-42A5-AADA-028368F22164}" srcId="{4B702478-8995-4D97-97C0-5923C64D28BC}" destId="{59B5935C-800E-4CEA-8F04-79B800596524}" srcOrd="1" destOrd="0" parTransId="{1A74F104-6928-4628-8BD7-1FF038C71DDA}" sibTransId="{660E0D46-E0B0-4156-90BC-AAFA53AB599B}"/>
    <dgm:cxn modelId="{587DF8E7-5552-4575-9F58-1D63DB2408AF}" srcId="{44266C74-286A-4374-BF3E-A4AA68ECEF35}" destId="{649674C1-6896-4E0A-ACA8-0AD32B8A0C97}" srcOrd="3" destOrd="0" parTransId="{BEC6E3D3-A697-48B4-8C31-FD7CAD815035}" sibTransId="{D27EB217-6C54-4D95-98E8-714D6F3F1FE8}"/>
    <dgm:cxn modelId="{3236DEE9-BBFA-4350-8AAE-3F9280F881C0}" srcId="{44266C74-286A-4374-BF3E-A4AA68ECEF35}" destId="{E0641D9E-8AFB-4A30-B50F-182D65CAF88A}" srcOrd="5" destOrd="0" parTransId="{A4221A1F-C7BE-4EA5-96A5-7028EBCFF818}" sibTransId="{BFF49E68-F89E-4BB6-A68B-6F05C3831891}"/>
    <dgm:cxn modelId="{C10F8BED-DCFE-4FBA-AB39-DB2962D0D6EA}" srcId="{023DA211-C667-4412-A37B-798B331F4495}" destId="{6A3BE686-05C0-4F51-A60C-8E00FDAC837B}" srcOrd="0" destOrd="0" parTransId="{9CF642CC-9FCD-4EA5-81CC-B534CF79594F}" sibTransId="{ABFED9A5-5330-441E-8DFF-EBA52272E00A}"/>
    <dgm:cxn modelId="{5568E1F6-43EB-4643-969E-654B89B6932F}" srcId="{4B702478-8995-4D97-97C0-5923C64D28BC}" destId="{5A8A53D0-9A35-441A-8433-5EC1D8665994}" srcOrd="0" destOrd="0" parTransId="{D5DC31E7-339B-4C64-83BA-F5B611207C49}" sibTransId="{4A34426C-0D96-4482-9A18-8CD5BCBA4634}"/>
    <dgm:cxn modelId="{1AE55B98-72C8-4BF8-9AD9-32524C0F0E69}" type="presParOf" srcId="{B6184549-7E67-4702-97AC-7815D3444F16}" destId="{85D96C1A-B0C0-4752-A76E-2D46B202D36F}" srcOrd="0" destOrd="0" presId="urn:microsoft.com/office/officeart/2005/8/layout/default"/>
    <dgm:cxn modelId="{B7C1760C-17BA-45BA-A803-AB038F11915B}" type="presParOf" srcId="{B6184549-7E67-4702-97AC-7815D3444F16}" destId="{2FB0FC36-2AE3-46EA-8DF9-2875F78BF2B1}" srcOrd="1" destOrd="0" presId="urn:microsoft.com/office/officeart/2005/8/layout/default"/>
    <dgm:cxn modelId="{A256DDAE-B7E1-4FB4-9A2E-8E73701426A3}" type="presParOf" srcId="{B6184549-7E67-4702-97AC-7815D3444F16}" destId="{5F6AB005-653D-40F2-A88F-DA370BA6C8A0}" srcOrd="2" destOrd="0" presId="urn:microsoft.com/office/officeart/2005/8/layout/default"/>
    <dgm:cxn modelId="{8F3D6352-48C3-44D2-9A1D-ADD577CF7239}" type="presParOf" srcId="{B6184549-7E67-4702-97AC-7815D3444F16}" destId="{A1B190AD-A296-4AF6-BE1A-E6956941450A}" srcOrd="3" destOrd="0" presId="urn:microsoft.com/office/officeart/2005/8/layout/default"/>
    <dgm:cxn modelId="{B41CA09A-43D1-4067-A4F1-0A1992963748}" type="presParOf" srcId="{B6184549-7E67-4702-97AC-7815D3444F16}" destId="{65B0CAFE-3D99-4782-B804-6D7A0F239A1A}" srcOrd="4" destOrd="0" presId="urn:microsoft.com/office/officeart/2005/8/layout/default"/>
    <dgm:cxn modelId="{6E093E8F-5A10-45E6-8C4F-7A07A7703011}" type="presParOf" srcId="{B6184549-7E67-4702-97AC-7815D3444F16}" destId="{B3A2CF9F-897A-4633-A03F-C5C161085296}" srcOrd="5" destOrd="0" presId="urn:microsoft.com/office/officeart/2005/8/layout/default"/>
    <dgm:cxn modelId="{529E7BBD-6824-4A62-A58F-1D6D44391366}" type="presParOf" srcId="{B6184549-7E67-4702-97AC-7815D3444F16}" destId="{46CD5521-E6C3-454E-AF34-988F5D8FF39C}" srcOrd="6" destOrd="0" presId="urn:microsoft.com/office/officeart/2005/8/layout/default"/>
    <dgm:cxn modelId="{0913CE28-BEB3-4CC5-8089-BB7C02BC5B38}" type="presParOf" srcId="{B6184549-7E67-4702-97AC-7815D3444F16}" destId="{4712F4D0-5E10-4281-A09E-0136004DF803}" srcOrd="7" destOrd="0" presId="urn:microsoft.com/office/officeart/2005/8/layout/default"/>
    <dgm:cxn modelId="{80141FB8-FEC9-4A1E-9ED3-BFDC0C1276AE}" type="presParOf" srcId="{B6184549-7E67-4702-97AC-7815D3444F16}" destId="{256CF2D0-ED32-4E68-9DA1-DFF49D55D315}" srcOrd="8" destOrd="0" presId="urn:microsoft.com/office/officeart/2005/8/layout/default"/>
    <dgm:cxn modelId="{ED2AB489-5983-424D-A385-4C05D16D4712}" type="presParOf" srcId="{B6184549-7E67-4702-97AC-7815D3444F16}" destId="{FD648CE6-B94D-4024-A1AC-A723DB3A3618}" srcOrd="9" destOrd="0" presId="urn:microsoft.com/office/officeart/2005/8/layout/default"/>
    <dgm:cxn modelId="{F5638887-0394-428E-812E-E6E6EA7F2835}" type="presParOf" srcId="{B6184549-7E67-4702-97AC-7815D3444F16}" destId="{B0EB1C0A-AD18-42A0-ADC0-77BFE044E50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D96C1A-B0C0-4752-A76E-2D46B202D36F}">
      <dsp:nvSpPr>
        <dsp:cNvPr id="0" name=""/>
        <dsp:cNvSpPr/>
      </dsp:nvSpPr>
      <dsp:spPr>
        <a:xfrm>
          <a:off x="0" y="565041"/>
          <a:ext cx="2846676" cy="170800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Prompting</a:t>
          </a:r>
          <a:r>
            <a:rPr lang="it-IT" sz="1900" kern="1200" dirty="0"/>
            <a:t> Diretto</a:t>
          </a:r>
          <a:endParaRPr lang="en-GB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Indica chiaramente il compito o la domanda.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Esempio: «Riassumi questo articolo in 2 frasi.»</a:t>
          </a:r>
          <a:endParaRPr lang="en-GB" sz="1500" kern="1200" dirty="0"/>
        </a:p>
      </dsp:txBody>
      <dsp:txXfrm>
        <a:off x="0" y="565041"/>
        <a:ext cx="2846676" cy="1708005"/>
      </dsp:txXfrm>
    </dsp:sp>
    <dsp:sp modelId="{5F6AB005-653D-40F2-A88F-DA370BA6C8A0}">
      <dsp:nvSpPr>
        <dsp:cNvPr id="0" name=""/>
        <dsp:cNvSpPr/>
      </dsp:nvSpPr>
      <dsp:spPr>
        <a:xfrm>
          <a:off x="3131343" y="565041"/>
          <a:ext cx="2846676" cy="170800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Few-Shot Prompting</a:t>
          </a:r>
          <a:endParaRPr lang="en-GB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Fornisci esempi per guidare il modello.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Esempio: «Traduci: 'Hello' → 'Ciao’.»</a:t>
          </a:r>
          <a:endParaRPr lang="en-GB" sz="1500" kern="1200" dirty="0"/>
        </a:p>
      </dsp:txBody>
      <dsp:txXfrm>
        <a:off x="3131343" y="565041"/>
        <a:ext cx="2846676" cy="1708005"/>
      </dsp:txXfrm>
    </dsp:sp>
    <dsp:sp modelId="{65B0CAFE-3D99-4782-B804-6D7A0F239A1A}">
      <dsp:nvSpPr>
        <dsp:cNvPr id="0" name=""/>
        <dsp:cNvSpPr/>
      </dsp:nvSpPr>
      <dsp:spPr>
        <a:xfrm>
          <a:off x="6262687" y="565041"/>
          <a:ext cx="2846676" cy="170800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Zero-Shot Prompting</a:t>
          </a:r>
          <a:endParaRPr lang="en-GB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Nessun esempio, solo il compito.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Esempio: «Scrivi un haiku sulla primavera»</a:t>
          </a:r>
          <a:endParaRPr lang="en-GB" sz="1500" kern="1200" dirty="0"/>
        </a:p>
      </dsp:txBody>
      <dsp:txXfrm>
        <a:off x="6262687" y="565041"/>
        <a:ext cx="2846676" cy="1708005"/>
      </dsp:txXfrm>
    </dsp:sp>
    <dsp:sp modelId="{46CD5521-E6C3-454E-AF34-988F5D8FF39C}">
      <dsp:nvSpPr>
        <dsp:cNvPr id="0" name=""/>
        <dsp:cNvSpPr/>
      </dsp:nvSpPr>
      <dsp:spPr>
        <a:xfrm>
          <a:off x="0" y="2557715"/>
          <a:ext cx="2846676" cy="170800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Chain-of-Thought Prompting</a:t>
          </a:r>
          <a:endParaRPr lang="en-GB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Chiedi un ragionamento passo per passo.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Esempio: «Risolvi: 25 + 30, passo per passo»</a:t>
          </a:r>
          <a:endParaRPr lang="en-GB" sz="1500" kern="1200" dirty="0"/>
        </a:p>
      </dsp:txBody>
      <dsp:txXfrm>
        <a:off x="0" y="2557715"/>
        <a:ext cx="2846676" cy="1708005"/>
      </dsp:txXfrm>
    </dsp:sp>
    <dsp:sp modelId="{256CF2D0-ED32-4E68-9DA1-DFF49D55D315}">
      <dsp:nvSpPr>
        <dsp:cNvPr id="0" name=""/>
        <dsp:cNvSpPr/>
      </dsp:nvSpPr>
      <dsp:spPr>
        <a:xfrm>
          <a:off x="3131343" y="2557715"/>
          <a:ext cx="2846676" cy="170800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Role-Play Prompting</a:t>
          </a:r>
          <a:endParaRPr lang="en-GB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Assegna un ruolo per fornire contesto.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Esempio: «Sei un tecnico informatico. Spiega il protocollo HTTP»</a:t>
          </a:r>
          <a:endParaRPr lang="en-GB" sz="1500" kern="1200" dirty="0"/>
        </a:p>
      </dsp:txBody>
      <dsp:txXfrm>
        <a:off x="3131343" y="2557715"/>
        <a:ext cx="2846676" cy="1708005"/>
      </dsp:txXfrm>
    </dsp:sp>
    <dsp:sp modelId="{B0EB1C0A-AD18-42A0-ADC0-77BFE044E504}">
      <dsp:nvSpPr>
        <dsp:cNvPr id="0" name=""/>
        <dsp:cNvSpPr/>
      </dsp:nvSpPr>
      <dsp:spPr>
        <a:xfrm>
          <a:off x="6262687" y="2557715"/>
          <a:ext cx="2846676" cy="1708005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Interactive Prompting</a:t>
          </a:r>
          <a:endParaRPr lang="en-GB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/>
            <a:t>Raffina il risultato con follow-up.</a:t>
          </a:r>
          <a:endParaRPr lang="en-GB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Esempio: «Rendilo più breve»</a:t>
          </a:r>
          <a:endParaRPr lang="en-GB" sz="1500" kern="1200" dirty="0"/>
        </a:p>
      </dsp:txBody>
      <dsp:txXfrm>
        <a:off x="6262687" y="2557715"/>
        <a:ext cx="2846676" cy="1708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1A58D-0C77-417F-A830-6F226D31D051}" type="datetimeFigureOut">
              <a:rPr lang="it-IT" smtClean="0"/>
              <a:t>17/12/2024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A9EBC-5150-4BBB-A8AB-9BB25076E32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32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77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1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6" descr="Immagine che contiene testo">
            <a:extLst>
              <a:ext uri="{FF2B5EF4-FFF2-40B4-BE49-F238E27FC236}">
                <a16:creationId xmlns:a16="http://schemas.microsoft.com/office/drawing/2014/main" id="{EF0D7894-5C88-E904-C921-BFB3C9E1A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3443"/>
            <a:ext cx="12192000" cy="6096000"/>
          </a:xfrm>
          <a:prstGeom prst="rect">
            <a:avLst/>
          </a:prstGeom>
        </p:spPr>
      </p:pic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9029F74F-95B5-22AE-4A69-CCDEAC72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48A4E814-598C-E415-3CDE-D8D0BC8E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289" y="6356350"/>
            <a:ext cx="2207510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3" name="CasellaDiTesto 11">
            <a:extLst>
              <a:ext uri="{FF2B5EF4-FFF2-40B4-BE49-F238E27FC236}">
                <a16:creationId xmlns:a16="http://schemas.microsoft.com/office/drawing/2014/main" id="{A88A4788-556A-BA0F-87CF-4CF040063A9A}"/>
              </a:ext>
            </a:extLst>
          </p:cNvPr>
          <p:cNvSpPr txBox="1"/>
          <p:nvPr userDrawn="1"/>
        </p:nvSpPr>
        <p:spPr>
          <a:xfrm>
            <a:off x="0" y="530284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 dirty="0">
                <a:solidFill>
                  <a:srgbClr val="C00000"/>
                </a:solidFill>
                <a:latin typeface="Bebas Neue" panose="020B0606020202050201" pitchFamily="34" charset="0"/>
              </a:rPr>
              <a:t>XMAS DEV 2024 </a:t>
            </a:r>
            <a:endParaRPr lang="en-GB" sz="5400" b="1" dirty="0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4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793560-2FBF-ED4A-AE1B-7F2B5FFD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4" y="6356350"/>
            <a:ext cx="588125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CE4FC5-A13F-354F-8C77-A5D71FEB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11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9302E-C0BE-FF44-B795-6726BB52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18" y="457200"/>
            <a:ext cx="432832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3925E-00C3-CF43-8F43-31F0EF6F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1755" y="987425"/>
            <a:ext cx="423363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72670-9514-014F-B63E-E00F5805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9018" y="2057400"/>
            <a:ext cx="432832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0A6857-D8E5-C642-A325-5D9D4C7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0"/>
            <a:ext cx="596438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27B93-993F-404C-95D4-57879E51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8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7F630-7678-1147-B591-63D5C83D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5" y="457200"/>
            <a:ext cx="47472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62C1C-A289-5742-95B8-2B208F8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3453" y="987425"/>
            <a:ext cx="40119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ECB42-35FC-7849-B2C8-29447AB6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9745" y="2057400"/>
            <a:ext cx="47472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32AD69-85ED-BA49-B365-F92A8AD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9745" y="6356350"/>
            <a:ext cx="5937503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A05DE-7C04-5D44-BBF9-8DDC28E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285" y="6356350"/>
            <a:ext cx="2042513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5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AFC9E-C3D0-EC4C-819F-B9897FB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D1E33-82AB-1C47-AD66-3C17A970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AE962-3CC7-514B-A7E0-A4896053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657683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CD7985-233F-664F-81E9-92691A1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46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6D5C0A-DDA3-0247-ABBD-EA281F51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B55914-D685-B249-895F-F2B1F40D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13708" y="365125"/>
            <a:ext cx="6258791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7C6043-8888-FE45-8438-E4381ECD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3708" y="6356350"/>
            <a:ext cx="625879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01684-9446-AD4E-9B19-B1B163A7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723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>
            <a:extLst>
              <a:ext uri="{FF2B5EF4-FFF2-40B4-BE49-F238E27FC236}">
                <a16:creationId xmlns:a16="http://schemas.microsoft.com/office/drawing/2014/main" id="{3D0331B1-A86F-4856-A514-8E62662E2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94" y="4438160"/>
            <a:ext cx="914400" cy="91440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0AACED0D-0891-4479-A07E-D4D61485E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0" y="1847188"/>
            <a:ext cx="2747839" cy="122521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18BA105-F928-4BD2-8C7E-21056B9CE2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26" y="882102"/>
            <a:ext cx="2736606" cy="122020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1C8BCAB-B6B0-49E1-8CB2-F16B8FADEC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29" y="4337285"/>
            <a:ext cx="1032652" cy="1032652"/>
          </a:xfrm>
          <a:prstGeom prst="rect">
            <a:avLst/>
          </a:prstGeom>
        </p:spPr>
      </p:pic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7554BEA-586D-60BA-E6C0-F2606AD2B7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435" y="4724975"/>
            <a:ext cx="824565" cy="486628"/>
          </a:xfrm>
          <a:prstGeom prst="rect">
            <a:avLst/>
          </a:prstGeom>
        </p:spPr>
      </p:pic>
      <p:pic>
        <p:nvPicPr>
          <p:cNvPr id="1026" name="Picture 2" descr="Unikey">
            <a:extLst>
              <a:ext uri="{FF2B5EF4-FFF2-40B4-BE49-F238E27FC236}">
                <a16:creationId xmlns:a16="http://schemas.microsoft.com/office/drawing/2014/main" id="{821C7895-1E72-8676-2628-386B78104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645" y="3644527"/>
            <a:ext cx="2099842" cy="10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own horse with orange text&#10;&#10;Description automatically generated">
            <a:extLst>
              <a:ext uri="{FF2B5EF4-FFF2-40B4-BE49-F238E27FC236}">
                <a16:creationId xmlns:a16="http://schemas.microsoft.com/office/drawing/2014/main" id="{1CDBD625-5E62-BCF4-44CA-0DD49D08815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085" y="4627453"/>
            <a:ext cx="919982" cy="535813"/>
          </a:xfrm>
          <a:prstGeom prst="rect">
            <a:avLst/>
          </a:prstGeom>
        </p:spPr>
      </p:pic>
      <p:pic>
        <p:nvPicPr>
          <p:cNvPr id="6" name="Picture 5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F0C7B89E-76C2-FF70-9948-9F6B8FA5FD73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74" y="2718517"/>
            <a:ext cx="2091710" cy="1176586"/>
          </a:xfrm>
          <a:prstGeom prst="rect">
            <a:avLst/>
          </a:prstGeom>
        </p:spPr>
      </p:pic>
      <p:pic>
        <p:nvPicPr>
          <p:cNvPr id="8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E0BEC2D-DB82-B65E-61AB-2256395D6644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372" y="5457648"/>
            <a:ext cx="805104" cy="805104"/>
          </a:xfrm>
          <a:prstGeom prst="rect">
            <a:avLst/>
          </a:prstGeom>
        </p:spPr>
      </p:pic>
      <p:pic>
        <p:nvPicPr>
          <p:cNvPr id="9" name="Picture 2" descr="DotNet Abruzzo">
            <a:extLst>
              <a:ext uri="{FF2B5EF4-FFF2-40B4-BE49-F238E27FC236}">
                <a16:creationId xmlns:a16="http://schemas.microsoft.com/office/drawing/2014/main" id="{DB547B42-A88D-0E1D-5349-6B973547A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1" y="5485059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tNet Toscana">
            <a:extLst>
              <a:ext uri="{FF2B5EF4-FFF2-40B4-BE49-F238E27FC236}">
                <a16:creationId xmlns:a16="http://schemas.microsoft.com/office/drawing/2014/main" id="{D6C00E61-1D00-A37F-9BED-098C64B58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902" y="5493160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Lombardia">
            <a:extLst>
              <a:ext uri="{FF2B5EF4-FFF2-40B4-BE49-F238E27FC236}">
                <a16:creationId xmlns:a16="http://schemas.microsoft.com/office/drawing/2014/main" id="{4199D77E-A415-F7EA-19F3-9CEB6754BA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15" y="5478618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36B92-3FB2-47A6-2ECC-868D433759A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096000" y="560085"/>
            <a:ext cx="5789353" cy="30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7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Unikey">
            <a:extLst>
              <a:ext uri="{FF2B5EF4-FFF2-40B4-BE49-F238E27FC236}">
                <a16:creationId xmlns:a16="http://schemas.microsoft.com/office/drawing/2014/main" id="{40FDA1C7-5AA2-72D6-6E62-ECD604CF1A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31" y="5400916"/>
            <a:ext cx="919874" cy="9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piè di pagina 4">
            <a:extLst>
              <a:ext uri="{FF2B5EF4-FFF2-40B4-BE49-F238E27FC236}">
                <a16:creationId xmlns:a16="http://schemas.microsoft.com/office/drawing/2014/main" id="{642A8792-440C-363B-639B-393E2182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9" name="Segnaposto numero diapositiva 5">
            <a:extLst>
              <a:ext uri="{FF2B5EF4-FFF2-40B4-BE49-F238E27FC236}">
                <a16:creationId xmlns:a16="http://schemas.microsoft.com/office/drawing/2014/main" id="{46135B5C-F43C-85C1-00CA-E9BB08325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289" y="6356350"/>
            <a:ext cx="2207510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  <p:grpSp>
        <p:nvGrpSpPr>
          <p:cNvPr id="12" name="Gruppo 21">
            <a:extLst>
              <a:ext uri="{FF2B5EF4-FFF2-40B4-BE49-F238E27FC236}">
                <a16:creationId xmlns:a16="http://schemas.microsoft.com/office/drawing/2014/main" id="{8C4F7648-9E18-04A3-1F34-4E95A32F14D2}"/>
              </a:ext>
            </a:extLst>
          </p:cNvPr>
          <p:cNvGrpSpPr/>
          <p:nvPr userDrawn="1"/>
        </p:nvGrpSpPr>
        <p:grpSpPr>
          <a:xfrm>
            <a:off x="-1480" y="406515"/>
            <a:ext cx="12192000" cy="1981102"/>
            <a:chOff x="-1480" y="406515"/>
            <a:chExt cx="12192000" cy="1981102"/>
          </a:xfrm>
        </p:grpSpPr>
        <p:pic>
          <p:nvPicPr>
            <p:cNvPr id="21" name="Picture 2" descr="Microsoft">
              <a:extLst>
                <a:ext uri="{FF2B5EF4-FFF2-40B4-BE49-F238E27FC236}">
                  <a16:creationId xmlns:a16="http://schemas.microsoft.com/office/drawing/2014/main" id="{9D635118-524C-A86B-9C04-BFABF8A2892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07" y="568638"/>
              <a:ext cx="3637958" cy="181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88CA523B-8F5B-BCC0-2E59-C61347F183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7183990" y="568638"/>
              <a:ext cx="3637958" cy="181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CasellaDiTesto 9">
              <a:extLst>
                <a:ext uri="{FF2B5EF4-FFF2-40B4-BE49-F238E27FC236}">
                  <a16:creationId xmlns:a16="http://schemas.microsoft.com/office/drawing/2014/main" id="{76AC38B7-CF4C-161B-D73A-27A960637B09}"/>
                </a:ext>
              </a:extLst>
            </p:cNvPr>
            <p:cNvSpPr txBox="1"/>
            <p:nvPr userDrawn="1"/>
          </p:nvSpPr>
          <p:spPr>
            <a:xfrm>
              <a:off x="-1480" y="406515"/>
              <a:ext cx="1219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i="0" dirty="0">
                  <a:solidFill>
                    <a:srgbClr val="808080"/>
                  </a:solidFill>
                  <a:effectLst/>
                  <a:latin typeface="Open Sans" panose="020B0606030504020204" pitchFamily="34" charset="0"/>
                </a:rPr>
                <a:t>Platinum</a:t>
              </a:r>
              <a:r>
                <a:rPr lang="it-IT" sz="2400" b="1" i="0" dirty="0">
                  <a:solidFill>
                    <a:srgbClr val="E02B20"/>
                  </a:solidFill>
                  <a:effectLst/>
                  <a:latin typeface="Open Sans" panose="020B0606030504020204" pitchFamily="34" charset="0"/>
                </a:rPr>
                <a:t> Sponsor</a:t>
              </a:r>
              <a:endParaRPr lang="it-IT" sz="2400" dirty="0"/>
            </a:p>
          </p:txBody>
        </p:sp>
      </p:grpSp>
      <p:sp>
        <p:nvSpPr>
          <p:cNvPr id="24" name="CasellaDiTesto 15">
            <a:extLst>
              <a:ext uri="{FF2B5EF4-FFF2-40B4-BE49-F238E27FC236}">
                <a16:creationId xmlns:a16="http://schemas.microsoft.com/office/drawing/2014/main" id="{8726085D-0A19-B6B6-AF8B-C1741E5DD9D6}"/>
              </a:ext>
            </a:extLst>
          </p:cNvPr>
          <p:cNvSpPr txBox="1"/>
          <p:nvPr userDrawn="1"/>
        </p:nvSpPr>
        <p:spPr>
          <a:xfrm>
            <a:off x="288476" y="5115947"/>
            <a:ext cx="3930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Technical</a:t>
            </a:r>
            <a:r>
              <a:rPr lang="it-IT" sz="20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000" dirty="0"/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EB6983D9-C38A-01CB-2FCE-FDB6295A63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/>
        </p:blipFill>
        <p:spPr bwMode="auto">
          <a:xfrm>
            <a:off x="1028700" y="5536742"/>
            <a:ext cx="1248295" cy="62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sellaDiTesto 15">
            <a:extLst>
              <a:ext uri="{FF2B5EF4-FFF2-40B4-BE49-F238E27FC236}">
                <a16:creationId xmlns:a16="http://schemas.microsoft.com/office/drawing/2014/main" id="{477E6D13-C29B-1F7C-8043-E160FB14FE3E}"/>
              </a:ext>
            </a:extLst>
          </p:cNvPr>
          <p:cNvSpPr txBox="1"/>
          <p:nvPr userDrawn="1"/>
        </p:nvSpPr>
        <p:spPr>
          <a:xfrm>
            <a:off x="7357140" y="5115947"/>
            <a:ext cx="4301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Community</a:t>
            </a:r>
            <a:endParaRPr lang="it-IT" sz="2000" dirty="0"/>
          </a:p>
        </p:txBody>
      </p:sp>
      <p:pic>
        <p:nvPicPr>
          <p:cNvPr id="27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39516009-4F77-E423-90FF-8E60B73258F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33" y="5561670"/>
            <a:ext cx="604886" cy="604886"/>
          </a:xfrm>
          <a:prstGeom prst="rect">
            <a:avLst/>
          </a:prstGeom>
        </p:spPr>
      </p:pic>
      <p:pic>
        <p:nvPicPr>
          <p:cNvPr id="28" name="Picture 2" descr="DotNet Abruzzo">
            <a:extLst>
              <a:ext uri="{FF2B5EF4-FFF2-40B4-BE49-F238E27FC236}">
                <a16:creationId xmlns:a16="http://schemas.microsoft.com/office/drawing/2014/main" id="{07F41E2E-83D0-FF1E-0A08-7981A14A15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85" y="5554170"/>
            <a:ext cx="589292" cy="58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DotNet Toscana">
            <a:extLst>
              <a:ext uri="{FF2B5EF4-FFF2-40B4-BE49-F238E27FC236}">
                <a16:creationId xmlns:a16="http://schemas.microsoft.com/office/drawing/2014/main" id="{1141BF82-73F2-88FA-7BA5-7ACE0422FC8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643" y="5554170"/>
            <a:ext cx="589292" cy="58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DotNetLombardia">
            <a:extLst>
              <a:ext uri="{FF2B5EF4-FFF2-40B4-BE49-F238E27FC236}">
                <a16:creationId xmlns:a16="http://schemas.microsoft.com/office/drawing/2014/main" id="{F8A30E1B-B769-90E9-CF56-23614713C5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01" y="5543244"/>
            <a:ext cx="618880" cy="6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o 23">
            <a:extLst>
              <a:ext uri="{FF2B5EF4-FFF2-40B4-BE49-F238E27FC236}">
                <a16:creationId xmlns:a16="http://schemas.microsoft.com/office/drawing/2014/main" id="{5D236CD0-830E-2360-48E1-5BD9B3EEE077}"/>
              </a:ext>
            </a:extLst>
          </p:cNvPr>
          <p:cNvGrpSpPr/>
          <p:nvPr userDrawn="1"/>
        </p:nvGrpSpPr>
        <p:grpSpPr>
          <a:xfrm>
            <a:off x="4539141" y="3791145"/>
            <a:ext cx="3664965" cy="1190998"/>
            <a:chOff x="4539141" y="3763713"/>
            <a:chExt cx="3664965" cy="1190998"/>
          </a:xfrm>
        </p:grpSpPr>
        <p:pic>
          <p:nvPicPr>
            <p:cNvPr id="32" name="Picture 31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A5561B3F-D648-6920-7471-67E15D5921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141" y="4382238"/>
              <a:ext cx="860493" cy="507832"/>
            </a:xfrm>
            <a:prstGeom prst="rect">
              <a:avLst/>
            </a:prstGeom>
          </p:spPr>
        </p:pic>
        <p:sp>
          <p:nvSpPr>
            <p:cNvPr id="33" name="CasellaDiTesto 12">
              <a:extLst>
                <a:ext uri="{FF2B5EF4-FFF2-40B4-BE49-F238E27FC236}">
                  <a16:creationId xmlns:a16="http://schemas.microsoft.com/office/drawing/2014/main" id="{69465CCC-5784-088E-4C7C-126C0C4939A4}"/>
                </a:ext>
              </a:extLst>
            </p:cNvPr>
            <p:cNvSpPr txBox="1"/>
            <p:nvPr userDrawn="1"/>
          </p:nvSpPr>
          <p:spPr>
            <a:xfrm>
              <a:off x="4539142" y="3763713"/>
              <a:ext cx="34450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i="0" dirty="0">
                  <a:solidFill>
                    <a:srgbClr val="808080"/>
                  </a:solidFill>
                  <a:effectLst/>
                  <a:latin typeface="Open Sans" panose="020B0606030504020204" pitchFamily="34" charset="0"/>
                </a:rPr>
                <a:t>Silver</a:t>
              </a:r>
              <a:r>
                <a:rPr lang="it-IT" sz="2400" b="1" i="0" dirty="0">
                  <a:solidFill>
                    <a:srgbClr val="E02B20"/>
                  </a:solidFill>
                  <a:effectLst/>
                  <a:latin typeface="Open Sans" panose="020B0606030504020204" pitchFamily="34" charset="0"/>
                </a:rPr>
                <a:t> Sponsor</a:t>
              </a:r>
              <a:endParaRPr lang="it-IT" sz="24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76CAECB-F919-6F36-A352-D20417E2E4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rcRect/>
            <a:stretch/>
          </p:blipFill>
          <p:spPr>
            <a:xfrm>
              <a:off x="6442771" y="4311146"/>
              <a:ext cx="1761335" cy="643565"/>
            </a:xfrm>
            <a:prstGeom prst="rect">
              <a:avLst/>
            </a:prstGeom>
          </p:spPr>
        </p:pic>
      </p:grpSp>
      <p:pic>
        <p:nvPicPr>
          <p:cNvPr id="35" name="Picture 6">
            <a:extLst>
              <a:ext uri="{FF2B5EF4-FFF2-40B4-BE49-F238E27FC236}">
                <a16:creationId xmlns:a16="http://schemas.microsoft.com/office/drawing/2014/main" id="{97845C5A-AD8C-0E60-83AE-CF13711ED9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/>
          <a:srcRect/>
          <a:stretch/>
        </p:blipFill>
        <p:spPr bwMode="auto">
          <a:xfrm>
            <a:off x="10821948" y="5548604"/>
            <a:ext cx="836248" cy="6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uppo 22">
            <a:extLst>
              <a:ext uri="{FF2B5EF4-FFF2-40B4-BE49-F238E27FC236}">
                <a16:creationId xmlns:a16="http://schemas.microsoft.com/office/drawing/2014/main" id="{60120FB1-071C-3270-3955-D1E9F0BAD4E1}"/>
              </a:ext>
            </a:extLst>
          </p:cNvPr>
          <p:cNvGrpSpPr/>
          <p:nvPr userDrawn="1"/>
        </p:nvGrpSpPr>
        <p:grpSpPr>
          <a:xfrm>
            <a:off x="0" y="2257226"/>
            <a:ext cx="12191999" cy="1636878"/>
            <a:chOff x="0" y="2185854"/>
            <a:chExt cx="12191999" cy="1636878"/>
          </a:xfrm>
        </p:grpSpPr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1B0E4E9-07B1-A6BF-9A53-149F39A8443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/>
          </p:blipFill>
          <p:spPr bwMode="auto">
            <a:xfrm>
              <a:off x="4834858" y="2512735"/>
              <a:ext cx="2522282" cy="126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A logo with blue squares and text&#10;&#10;Description automatically generated">
              <a:extLst>
                <a:ext uri="{FF2B5EF4-FFF2-40B4-BE49-F238E27FC236}">
                  <a16:creationId xmlns:a16="http://schemas.microsoft.com/office/drawing/2014/main" id="{1F2F4D31-1AA2-FDE6-E390-DA1057BE05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029" y="2463879"/>
              <a:ext cx="2415738" cy="1358853"/>
            </a:xfrm>
            <a:prstGeom prst="rect">
              <a:avLst/>
            </a:prstGeom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6A5A0792-EA8C-5871-6154-BEDE48DEDBF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770" y="2842353"/>
              <a:ext cx="2129190" cy="601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sellaDiTesto 12">
              <a:extLst>
                <a:ext uri="{FF2B5EF4-FFF2-40B4-BE49-F238E27FC236}">
                  <a16:creationId xmlns:a16="http://schemas.microsoft.com/office/drawing/2014/main" id="{C57BC975-12B1-4738-73E8-895A3C33D52E}"/>
                </a:ext>
              </a:extLst>
            </p:cNvPr>
            <p:cNvSpPr txBox="1"/>
            <p:nvPr userDrawn="1"/>
          </p:nvSpPr>
          <p:spPr>
            <a:xfrm>
              <a:off x="0" y="2185854"/>
              <a:ext cx="121919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i="0" dirty="0">
                  <a:solidFill>
                    <a:srgbClr val="808080"/>
                  </a:solidFill>
                  <a:effectLst/>
                  <a:latin typeface="Open Sans" panose="020B0606030504020204" pitchFamily="34" charset="0"/>
                </a:rPr>
                <a:t>Gold</a:t>
              </a:r>
              <a:r>
                <a:rPr lang="it-IT" sz="2400" b="1" i="0" dirty="0">
                  <a:solidFill>
                    <a:srgbClr val="E02B20"/>
                  </a:solidFill>
                  <a:effectLst/>
                  <a:latin typeface="Open Sans" panose="020B0606030504020204" pitchFamily="34" charset="0"/>
                </a:rPr>
                <a:t> Sponsor</a:t>
              </a:r>
              <a:endParaRPr lang="it-IT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236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80327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Session Title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2418920-6165-400E-9618-02294986F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5980545"/>
            <a:ext cx="12192000" cy="803275"/>
          </a:xfrm>
        </p:spPr>
        <p:txBody>
          <a:bodyPr/>
          <a:lstStyle>
            <a:lvl1pPr marL="0" indent="0">
              <a:buNone/>
              <a:defRPr/>
            </a:lvl1pPr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Session sub </a:t>
            </a:r>
            <a:r>
              <a:rPr lang="it-IT" dirty="0" err="1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7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6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3E6C1-AE1B-7547-ADBB-F33ABA0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A3638A-A027-834F-8315-53281641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6278D3-6E45-6142-9109-39E186DB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8DC965-7067-A44F-AACE-FF9FB06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0584C-6DEB-B046-9B45-DC7B3B73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1709739"/>
            <a:ext cx="9103013" cy="229748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501F3E-0DD9-494C-A04E-F72AA6FC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4365813"/>
            <a:ext cx="9103013" cy="171470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6E1D4-6E8F-D748-8D0B-E42FFC90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B36BB-0C2F-2946-9AD8-A8D51D0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507" y="6356350"/>
            <a:ext cx="2097291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88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7AA29-F078-004B-8E28-7F9225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524EF-65AE-1644-B953-91EE71AB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435" y="1425388"/>
            <a:ext cx="4426525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CE46FF-F4CE-7A4E-8A96-4EAD8FFC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7273" y="1425388"/>
            <a:ext cx="4426526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05C2B-E6F7-E94F-AFF2-F3D9C5B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5" y="6356350"/>
            <a:ext cx="67725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A4EC58-54F2-8144-A2B5-8F369669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2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DBBBC-BE17-A24C-9C84-A04D2079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1787" cy="1239557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943BD-D6E2-E646-AFB8-FDC1C0A8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1" y="1681162"/>
            <a:ext cx="4423479" cy="1747837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4CA54-39D9-BC40-9A28-25340CE4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3600" y="3619500"/>
            <a:ext cx="4423479" cy="2570162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ACC5BB-4745-2F48-9D3C-96D953024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8535" y="1681163"/>
            <a:ext cx="4445263" cy="1747836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12EEE-2654-BD4D-A3B2-A7E8054A6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1909" y="3619499"/>
            <a:ext cx="4423479" cy="2570163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90D294-EF83-E94E-95E1-CCE5FFD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0"/>
            <a:ext cx="6019799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FB5D25-F2D6-754B-85F7-26CF50BE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733" y="6356350"/>
            <a:ext cx="2073066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7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304B-B9CC-4D41-87AB-BB7E52F9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DEF98E-B99B-F147-BE7D-EC97EE9F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D15F86-5A03-9343-AF22-C540320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61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50BB7A-A5FD-4D0C-A3BA-84D415793FB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1628" y="0"/>
            <a:ext cx="195072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701C37-F76E-416D-A1CC-CB0381EA3AD7}"/>
              </a:ext>
            </a:extLst>
          </p:cNvPr>
          <p:cNvSpPr/>
          <p:nvPr userDrawn="1"/>
        </p:nvSpPr>
        <p:spPr>
          <a:xfrm>
            <a:off x="1971" y="3429000"/>
            <a:ext cx="1952277" cy="3292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113162-F337-9448-AD18-D8D9B0E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8949-3D32-A044-B8E1-2D8D0CAD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1346200"/>
            <a:ext cx="9109364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C603CA-4C5E-914A-B191-8600360A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4435" y="6356350"/>
            <a:ext cx="5908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0421B7-0C2A-2C49-B5E3-DE988B208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6289" y="6356350"/>
            <a:ext cx="220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  <p:sldLayoutId id="214748366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390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A58C-EADA-6CE9-D083-9D41803F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0FF6A-9D09-1066-8A81-F09E2443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Piano </a:t>
            </a:r>
            <a:r>
              <a:rPr lang="en-GB" dirty="0" err="1"/>
              <a:t>D’azione</a:t>
            </a:r>
            <a:endParaRPr lang="it-IT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5A6257-F1A2-4A43-FB8F-AE248264709C}"/>
              </a:ext>
            </a:extLst>
          </p:cNvPr>
          <p:cNvSpPr/>
          <p:nvPr/>
        </p:nvSpPr>
        <p:spPr>
          <a:xfrm>
            <a:off x="2950179" y="964221"/>
            <a:ext cx="7998441" cy="5684708"/>
          </a:xfrm>
          <a:prstGeom prst="rightArrow">
            <a:avLst/>
          </a:prstGeom>
          <a:solidFill>
            <a:srgbClr val="C00000">
              <a:alpha val="50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6" name="Free-form: Shape 5">
            <a:extLst>
              <a:ext uri="{FF2B5EF4-FFF2-40B4-BE49-F238E27FC236}">
                <a16:creationId xmlns:a16="http://schemas.microsoft.com/office/drawing/2014/main" id="{9AEB5E9F-6CCA-9B35-78C8-793630420800}"/>
              </a:ext>
            </a:extLst>
          </p:cNvPr>
          <p:cNvSpPr/>
          <p:nvPr/>
        </p:nvSpPr>
        <p:spPr>
          <a:xfrm>
            <a:off x="2248570" y="2669633"/>
            <a:ext cx="1808011" cy="2273883"/>
          </a:xfrm>
          <a:custGeom>
            <a:avLst/>
            <a:gdLst>
              <a:gd name="connsiteX0" fmla="*/ 0 w 1808011"/>
              <a:gd name="connsiteY0" fmla="*/ 301341 h 2273883"/>
              <a:gd name="connsiteX1" fmla="*/ 301341 w 1808011"/>
              <a:gd name="connsiteY1" fmla="*/ 0 h 2273883"/>
              <a:gd name="connsiteX2" fmla="*/ 1506670 w 1808011"/>
              <a:gd name="connsiteY2" fmla="*/ 0 h 2273883"/>
              <a:gd name="connsiteX3" fmla="*/ 1808011 w 1808011"/>
              <a:gd name="connsiteY3" fmla="*/ 301341 h 2273883"/>
              <a:gd name="connsiteX4" fmla="*/ 1808011 w 1808011"/>
              <a:gd name="connsiteY4" fmla="*/ 1972542 h 2273883"/>
              <a:gd name="connsiteX5" fmla="*/ 1506670 w 1808011"/>
              <a:gd name="connsiteY5" fmla="*/ 2273883 h 2273883"/>
              <a:gd name="connsiteX6" fmla="*/ 301341 w 1808011"/>
              <a:gd name="connsiteY6" fmla="*/ 2273883 h 2273883"/>
              <a:gd name="connsiteX7" fmla="*/ 0 w 1808011"/>
              <a:gd name="connsiteY7" fmla="*/ 1972542 h 2273883"/>
              <a:gd name="connsiteX8" fmla="*/ 0 w 1808011"/>
              <a:gd name="connsiteY8" fmla="*/ 301341 h 227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8011" h="2273883">
                <a:moveTo>
                  <a:pt x="0" y="301341"/>
                </a:moveTo>
                <a:cubicBezTo>
                  <a:pt x="0" y="134915"/>
                  <a:pt x="134915" y="0"/>
                  <a:pt x="301341" y="0"/>
                </a:cubicBezTo>
                <a:lnTo>
                  <a:pt x="1506670" y="0"/>
                </a:lnTo>
                <a:cubicBezTo>
                  <a:pt x="1673096" y="0"/>
                  <a:pt x="1808011" y="134915"/>
                  <a:pt x="1808011" y="301341"/>
                </a:cubicBezTo>
                <a:lnTo>
                  <a:pt x="1808011" y="1972542"/>
                </a:lnTo>
                <a:cubicBezTo>
                  <a:pt x="1808011" y="2138968"/>
                  <a:pt x="1673096" y="2273883"/>
                  <a:pt x="1506670" y="2273883"/>
                </a:cubicBezTo>
                <a:lnTo>
                  <a:pt x="301341" y="2273883"/>
                </a:lnTo>
                <a:cubicBezTo>
                  <a:pt x="134915" y="2273883"/>
                  <a:pt x="0" y="2138968"/>
                  <a:pt x="0" y="1972542"/>
                </a:cubicBezTo>
                <a:lnTo>
                  <a:pt x="0" y="30134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840" tIns="156840" rIns="156840" bIns="1568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 err="1"/>
              <a:t>Gli</a:t>
            </a:r>
            <a:r>
              <a:rPr lang="en-GB" sz="1800" kern="1200" dirty="0"/>
              <a:t> </a:t>
            </a:r>
            <a:r>
              <a:rPr lang="en-GB" sz="1800" kern="1200" dirty="0" err="1"/>
              <a:t>elfi</a:t>
            </a:r>
            <a:r>
              <a:rPr lang="en-GB" sz="1800" kern="1200" dirty="0"/>
              <a:t> </a:t>
            </a:r>
            <a:r>
              <a:rPr lang="en-GB" sz="1800" kern="1200" dirty="0" err="1"/>
              <a:t>scattano</a:t>
            </a:r>
            <a:r>
              <a:rPr lang="en-GB" sz="1800" kern="1200" dirty="0"/>
              <a:t> le </a:t>
            </a:r>
            <a:r>
              <a:rPr lang="en-GB" sz="1800" kern="1200" dirty="0" err="1"/>
              <a:t>foto</a:t>
            </a:r>
            <a:r>
              <a:rPr lang="en-GB" sz="1800" kern="1200" dirty="0"/>
              <a:t> alle </a:t>
            </a:r>
            <a:r>
              <a:rPr lang="en-GB" sz="1800" kern="1200" dirty="0" err="1"/>
              <a:t>letterine</a:t>
            </a:r>
            <a:endParaRPr lang="en-GB" sz="1800" kern="1200" dirty="0"/>
          </a:p>
        </p:txBody>
      </p:sp>
      <p:sp>
        <p:nvSpPr>
          <p:cNvPr id="7" name="Free-form: Shape 6">
            <a:extLst>
              <a:ext uri="{FF2B5EF4-FFF2-40B4-BE49-F238E27FC236}">
                <a16:creationId xmlns:a16="http://schemas.microsoft.com/office/drawing/2014/main" id="{26E19530-8237-3DE4-5CFD-D9DFABAC8FAE}"/>
              </a:ext>
            </a:extLst>
          </p:cNvPr>
          <p:cNvSpPr/>
          <p:nvPr/>
        </p:nvSpPr>
        <p:spPr>
          <a:xfrm>
            <a:off x="4146982" y="2669633"/>
            <a:ext cx="1808011" cy="2273883"/>
          </a:xfrm>
          <a:custGeom>
            <a:avLst/>
            <a:gdLst>
              <a:gd name="connsiteX0" fmla="*/ 0 w 1808011"/>
              <a:gd name="connsiteY0" fmla="*/ 301341 h 2273883"/>
              <a:gd name="connsiteX1" fmla="*/ 301341 w 1808011"/>
              <a:gd name="connsiteY1" fmla="*/ 0 h 2273883"/>
              <a:gd name="connsiteX2" fmla="*/ 1506670 w 1808011"/>
              <a:gd name="connsiteY2" fmla="*/ 0 h 2273883"/>
              <a:gd name="connsiteX3" fmla="*/ 1808011 w 1808011"/>
              <a:gd name="connsiteY3" fmla="*/ 301341 h 2273883"/>
              <a:gd name="connsiteX4" fmla="*/ 1808011 w 1808011"/>
              <a:gd name="connsiteY4" fmla="*/ 1972542 h 2273883"/>
              <a:gd name="connsiteX5" fmla="*/ 1506670 w 1808011"/>
              <a:gd name="connsiteY5" fmla="*/ 2273883 h 2273883"/>
              <a:gd name="connsiteX6" fmla="*/ 301341 w 1808011"/>
              <a:gd name="connsiteY6" fmla="*/ 2273883 h 2273883"/>
              <a:gd name="connsiteX7" fmla="*/ 0 w 1808011"/>
              <a:gd name="connsiteY7" fmla="*/ 1972542 h 2273883"/>
              <a:gd name="connsiteX8" fmla="*/ 0 w 1808011"/>
              <a:gd name="connsiteY8" fmla="*/ 301341 h 227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8011" h="2273883">
                <a:moveTo>
                  <a:pt x="0" y="301341"/>
                </a:moveTo>
                <a:cubicBezTo>
                  <a:pt x="0" y="134915"/>
                  <a:pt x="134915" y="0"/>
                  <a:pt x="301341" y="0"/>
                </a:cubicBezTo>
                <a:lnTo>
                  <a:pt x="1506670" y="0"/>
                </a:lnTo>
                <a:cubicBezTo>
                  <a:pt x="1673096" y="0"/>
                  <a:pt x="1808011" y="134915"/>
                  <a:pt x="1808011" y="301341"/>
                </a:cubicBezTo>
                <a:lnTo>
                  <a:pt x="1808011" y="1972542"/>
                </a:lnTo>
                <a:cubicBezTo>
                  <a:pt x="1808011" y="2138968"/>
                  <a:pt x="1673096" y="2273883"/>
                  <a:pt x="1506670" y="2273883"/>
                </a:cubicBezTo>
                <a:lnTo>
                  <a:pt x="301341" y="2273883"/>
                </a:lnTo>
                <a:cubicBezTo>
                  <a:pt x="134915" y="2273883"/>
                  <a:pt x="0" y="2138968"/>
                  <a:pt x="0" y="1972542"/>
                </a:cubicBezTo>
                <a:lnTo>
                  <a:pt x="0" y="30134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840" tIns="156840" rIns="156840" bIns="1568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 err="1"/>
              <a:t>Tramite</a:t>
            </a:r>
            <a:r>
              <a:rPr lang="en-GB" sz="1800" kern="1200" dirty="0"/>
              <a:t> </a:t>
            </a:r>
            <a:r>
              <a:rPr lang="en-GB" sz="1800" kern="1200" dirty="0" err="1"/>
              <a:t>l’AI</a:t>
            </a:r>
            <a:r>
              <a:rPr lang="en-GB" sz="1800" kern="1200" dirty="0"/>
              <a:t> </a:t>
            </a:r>
            <a:r>
              <a:rPr lang="en-GB" sz="1800" kern="1200" dirty="0" err="1"/>
              <a:t>estraiamo</a:t>
            </a:r>
            <a:r>
              <a:rPr lang="en-GB" sz="1800" kern="1200" dirty="0"/>
              <a:t> il testo </a:t>
            </a:r>
            <a:r>
              <a:rPr lang="en-GB" sz="1800" kern="1200" dirty="0" err="1"/>
              <a:t>delle</a:t>
            </a:r>
            <a:r>
              <a:rPr lang="en-GB" sz="1800" kern="1200" dirty="0"/>
              <a:t> </a:t>
            </a:r>
            <a:r>
              <a:rPr lang="en-GB" sz="1800" kern="1200" dirty="0" err="1"/>
              <a:t>letterine</a:t>
            </a:r>
            <a:endParaRPr lang="en-GB" sz="1800" kern="1200" dirty="0"/>
          </a:p>
        </p:txBody>
      </p:sp>
      <p:sp>
        <p:nvSpPr>
          <p:cNvPr id="8" name="Free-form: Shape 7">
            <a:extLst>
              <a:ext uri="{FF2B5EF4-FFF2-40B4-BE49-F238E27FC236}">
                <a16:creationId xmlns:a16="http://schemas.microsoft.com/office/drawing/2014/main" id="{065797D4-8F60-21D7-5F56-434B20E76EE6}"/>
              </a:ext>
            </a:extLst>
          </p:cNvPr>
          <p:cNvSpPr/>
          <p:nvPr/>
        </p:nvSpPr>
        <p:spPr>
          <a:xfrm>
            <a:off x="6045394" y="2669633"/>
            <a:ext cx="1808011" cy="2273883"/>
          </a:xfrm>
          <a:custGeom>
            <a:avLst/>
            <a:gdLst>
              <a:gd name="connsiteX0" fmla="*/ 0 w 1808011"/>
              <a:gd name="connsiteY0" fmla="*/ 301341 h 2273883"/>
              <a:gd name="connsiteX1" fmla="*/ 301341 w 1808011"/>
              <a:gd name="connsiteY1" fmla="*/ 0 h 2273883"/>
              <a:gd name="connsiteX2" fmla="*/ 1506670 w 1808011"/>
              <a:gd name="connsiteY2" fmla="*/ 0 h 2273883"/>
              <a:gd name="connsiteX3" fmla="*/ 1808011 w 1808011"/>
              <a:gd name="connsiteY3" fmla="*/ 301341 h 2273883"/>
              <a:gd name="connsiteX4" fmla="*/ 1808011 w 1808011"/>
              <a:gd name="connsiteY4" fmla="*/ 1972542 h 2273883"/>
              <a:gd name="connsiteX5" fmla="*/ 1506670 w 1808011"/>
              <a:gd name="connsiteY5" fmla="*/ 2273883 h 2273883"/>
              <a:gd name="connsiteX6" fmla="*/ 301341 w 1808011"/>
              <a:gd name="connsiteY6" fmla="*/ 2273883 h 2273883"/>
              <a:gd name="connsiteX7" fmla="*/ 0 w 1808011"/>
              <a:gd name="connsiteY7" fmla="*/ 1972542 h 2273883"/>
              <a:gd name="connsiteX8" fmla="*/ 0 w 1808011"/>
              <a:gd name="connsiteY8" fmla="*/ 301341 h 227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8011" h="2273883">
                <a:moveTo>
                  <a:pt x="0" y="301341"/>
                </a:moveTo>
                <a:cubicBezTo>
                  <a:pt x="0" y="134915"/>
                  <a:pt x="134915" y="0"/>
                  <a:pt x="301341" y="0"/>
                </a:cubicBezTo>
                <a:lnTo>
                  <a:pt x="1506670" y="0"/>
                </a:lnTo>
                <a:cubicBezTo>
                  <a:pt x="1673096" y="0"/>
                  <a:pt x="1808011" y="134915"/>
                  <a:pt x="1808011" y="301341"/>
                </a:cubicBezTo>
                <a:lnTo>
                  <a:pt x="1808011" y="1972542"/>
                </a:lnTo>
                <a:cubicBezTo>
                  <a:pt x="1808011" y="2138968"/>
                  <a:pt x="1673096" y="2273883"/>
                  <a:pt x="1506670" y="2273883"/>
                </a:cubicBezTo>
                <a:lnTo>
                  <a:pt x="301341" y="2273883"/>
                </a:lnTo>
                <a:cubicBezTo>
                  <a:pt x="134915" y="2273883"/>
                  <a:pt x="0" y="2138968"/>
                  <a:pt x="0" y="1972542"/>
                </a:cubicBezTo>
                <a:lnTo>
                  <a:pt x="0" y="30134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840" tIns="156840" rIns="156840" bIns="1568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/>
              <a:t>Sempre </a:t>
            </a:r>
            <a:r>
              <a:rPr lang="en-GB" sz="1800" kern="1200" dirty="0" err="1"/>
              <a:t>tramite</a:t>
            </a:r>
            <a:r>
              <a:rPr lang="en-GB" sz="1800" kern="1200" dirty="0"/>
              <a:t> AI, </a:t>
            </a:r>
            <a:r>
              <a:rPr lang="en-GB" sz="1800" kern="1200" dirty="0" err="1"/>
              <a:t>estraiamo</a:t>
            </a:r>
            <a:r>
              <a:rPr lang="en-GB" sz="1800" kern="1200" dirty="0"/>
              <a:t> </a:t>
            </a:r>
            <a:r>
              <a:rPr lang="en-GB" sz="1800" kern="1200" dirty="0" err="1"/>
              <a:t>i</a:t>
            </a:r>
            <a:r>
              <a:rPr lang="en-GB" sz="1800" kern="1200" dirty="0"/>
              <a:t> </a:t>
            </a:r>
            <a:r>
              <a:rPr lang="en-GB" sz="1800" kern="1200" dirty="0" err="1"/>
              <a:t>giocattoli</a:t>
            </a:r>
            <a:r>
              <a:rPr lang="en-GB" sz="1800" kern="1200" dirty="0"/>
              <a:t> </a:t>
            </a:r>
            <a:r>
              <a:rPr lang="en-GB" sz="1800" kern="1200" dirty="0" err="1"/>
              <a:t>richiesti</a:t>
            </a:r>
            <a:r>
              <a:rPr lang="en-GB" sz="1800" kern="1200" dirty="0"/>
              <a:t> dal testo </a:t>
            </a:r>
            <a:r>
              <a:rPr lang="en-GB" sz="1800" kern="1200" dirty="0" err="1"/>
              <a:t>presente</a:t>
            </a:r>
            <a:r>
              <a:rPr lang="en-GB" sz="1800" kern="1200" dirty="0"/>
              <a:t> </a:t>
            </a:r>
            <a:r>
              <a:rPr lang="en-GB" sz="1800" kern="1200" dirty="0" err="1"/>
              <a:t>nella</a:t>
            </a:r>
            <a:r>
              <a:rPr lang="en-GB" sz="1800" kern="1200" dirty="0"/>
              <a:t> </a:t>
            </a:r>
            <a:r>
              <a:rPr lang="en-GB" sz="1800" kern="1200" dirty="0" err="1"/>
              <a:t>letterina</a:t>
            </a:r>
            <a:endParaRPr lang="en-GB" sz="1800" kern="1200" dirty="0"/>
          </a:p>
        </p:txBody>
      </p:sp>
      <p:sp>
        <p:nvSpPr>
          <p:cNvPr id="9" name="Free-form: Shape 8">
            <a:extLst>
              <a:ext uri="{FF2B5EF4-FFF2-40B4-BE49-F238E27FC236}">
                <a16:creationId xmlns:a16="http://schemas.microsoft.com/office/drawing/2014/main" id="{031F2C49-C69B-6FCF-9A54-5A6EBB173684}"/>
              </a:ext>
            </a:extLst>
          </p:cNvPr>
          <p:cNvSpPr/>
          <p:nvPr/>
        </p:nvSpPr>
        <p:spPr>
          <a:xfrm>
            <a:off x="7943806" y="2669633"/>
            <a:ext cx="1808011" cy="2273883"/>
          </a:xfrm>
          <a:custGeom>
            <a:avLst/>
            <a:gdLst>
              <a:gd name="connsiteX0" fmla="*/ 0 w 1808011"/>
              <a:gd name="connsiteY0" fmla="*/ 301341 h 2273883"/>
              <a:gd name="connsiteX1" fmla="*/ 301341 w 1808011"/>
              <a:gd name="connsiteY1" fmla="*/ 0 h 2273883"/>
              <a:gd name="connsiteX2" fmla="*/ 1506670 w 1808011"/>
              <a:gd name="connsiteY2" fmla="*/ 0 h 2273883"/>
              <a:gd name="connsiteX3" fmla="*/ 1808011 w 1808011"/>
              <a:gd name="connsiteY3" fmla="*/ 301341 h 2273883"/>
              <a:gd name="connsiteX4" fmla="*/ 1808011 w 1808011"/>
              <a:gd name="connsiteY4" fmla="*/ 1972542 h 2273883"/>
              <a:gd name="connsiteX5" fmla="*/ 1506670 w 1808011"/>
              <a:gd name="connsiteY5" fmla="*/ 2273883 h 2273883"/>
              <a:gd name="connsiteX6" fmla="*/ 301341 w 1808011"/>
              <a:gd name="connsiteY6" fmla="*/ 2273883 h 2273883"/>
              <a:gd name="connsiteX7" fmla="*/ 0 w 1808011"/>
              <a:gd name="connsiteY7" fmla="*/ 1972542 h 2273883"/>
              <a:gd name="connsiteX8" fmla="*/ 0 w 1808011"/>
              <a:gd name="connsiteY8" fmla="*/ 301341 h 227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8011" h="2273883">
                <a:moveTo>
                  <a:pt x="0" y="301341"/>
                </a:moveTo>
                <a:cubicBezTo>
                  <a:pt x="0" y="134915"/>
                  <a:pt x="134915" y="0"/>
                  <a:pt x="301341" y="0"/>
                </a:cubicBezTo>
                <a:lnTo>
                  <a:pt x="1506670" y="0"/>
                </a:lnTo>
                <a:cubicBezTo>
                  <a:pt x="1673096" y="0"/>
                  <a:pt x="1808011" y="134915"/>
                  <a:pt x="1808011" y="301341"/>
                </a:cubicBezTo>
                <a:lnTo>
                  <a:pt x="1808011" y="1972542"/>
                </a:lnTo>
                <a:cubicBezTo>
                  <a:pt x="1808011" y="2138968"/>
                  <a:pt x="1673096" y="2273883"/>
                  <a:pt x="1506670" y="2273883"/>
                </a:cubicBezTo>
                <a:lnTo>
                  <a:pt x="301341" y="2273883"/>
                </a:lnTo>
                <a:cubicBezTo>
                  <a:pt x="134915" y="2273883"/>
                  <a:pt x="0" y="2138968"/>
                  <a:pt x="0" y="1972542"/>
                </a:cubicBezTo>
                <a:lnTo>
                  <a:pt x="0" y="30134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840" tIns="156840" rIns="156840" bIns="1568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 dirty="0" err="1"/>
              <a:t>Persistiamo</a:t>
            </a:r>
            <a:r>
              <a:rPr lang="en-GB" sz="1800" kern="1200" dirty="0"/>
              <a:t> tutte </a:t>
            </a:r>
            <a:r>
              <a:rPr lang="en-GB" sz="1800" kern="1200" dirty="0" err="1"/>
              <a:t>queste</a:t>
            </a:r>
            <a:r>
              <a:rPr lang="en-GB" sz="1800" kern="1200" dirty="0"/>
              <a:t> </a:t>
            </a:r>
            <a:r>
              <a:rPr lang="en-GB" sz="1800" kern="1200" dirty="0" err="1"/>
              <a:t>informazioni</a:t>
            </a:r>
            <a:r>
              <a:rPr lang="en-GB" sz="1800" kern="1200" dirty="0"/>
              <a:t> in un database SQL</a:t>
            </a:r>
          </a:p>
        </p:txBody>
      </p:sp>
      <p:sp>
        <p:nvSpPr>
          <p:cNvPr id="10" name="Free-form: Shape 9">
            <a:extLst>
              <a:ext uri="{FF2B5EF4-FFF2-40B4-BE49-F238E27FC236}">
                <a16:creationId xmlns:a16="http://schemas.microsoft.com/office/drawing/2014/main" id="{C8207462-DAA4-26D1-BC4C-254260B6E2D0}"/>
              </a:ext>
            </a:extLst>
          </p:cNvPr>
          <p:cNvSpPr/>
          <p:nvPr/>
        </p:nvSpPr>
        <p:spPr>
          <a:xfrm>
            <a:off x="9842219" y="2669633"/>
            <a:ext cx="1808011" cy="2273883"/>
          </a:xfrm>
          <a:custGeom>
            <a:avLst/>
            <a:gdLst>
              <a:gd name="connsiteX0" fmla="*/ 0 w 1808011"/>
              <a:gd name="connsiteY0" fmla="*/ 301341 h 2273883"/>
              <a:gd name="connsiteX1" fmla="*/ 301341 w 1808011"/>
              <a:gd name="connsiteY1" fmla="*/ 0 h 2273883"/>
              <a:gd name="connsiteX2" fmla="*/ 1506670 w 1808011"/>
              <a:gd name="connsiteY2" fmla="*/ 0 h 2273883"/>
              <a:gd name="connsiteX3" fmla="*/ 1808011 w 1808011"/>
              <a:gd name="connsiteY3" fmla="*/ 301341 h 2273883"/>
              <a:gd name="connsiteX4" fmla="*/ 1808011 w 1808011"/>
              <a:gd name="connsiteY4" fmla="*/ 1972542 h 2273883"/>
              <a:gd name="connsiteX5" fmla="*/ 1506670 w 1808011"/>
              <a:gd name="connsiteY5" fmla="*/ 2273883 h 2273883"/>
              <a:gd name="connsiteX6" fmla="*/ 301341 w 1808011"/>
              <a:gd name="connsiteY6" fmla="*/ 2273883 h 2273883"/>
              <a:gd name="connsiteX7" fmla="*/ 0 w 1808011"/>
              <a:gd name="connsiteY7" fmla="*/ 1972542 h 2273883"/>
              <a:gd name="connsiteX8" fmla="*/ 0 w 1808011"/>
              <a:gd name="connsiteY8" fmla="*/ 301341 h 227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08011" h="2273883">
                <a:moveTo>
                  <a:pt x="0" y="301341"/>
                </a:moveTo>
                <a:cubicBezTo>
                  <a:pt x="0" y="134915"/>
                  <a:pt x="134915" y="0"/>
                  <a:pt x="301341" y="0"/>
                </a:cubicBezTo>
                <a:lnTo>
                  <a:pt x="1506670" y="0"/>
                </a:lnTo>
                <a:cubicBezTo>
                  <a:pt x="1673096" y="0"/>
                  <a:pt x="1808011" y="134915"/>
                  <a:pt x="1808011" y="301341"/>
                </a:cubicBezTo>
                <a:lnTo>
                  <a:pt x="1808011" y="1972542"/>
                </a:lnTo>
                <a:cubicBezTo>
                  <a:pt x="1808011" y="2138968"/>
                  <a:pt x="1673096" y="2273883"/>
                  <a:pt x="1506670" y="2273883"/>
                </a:cubicBezTo>
                <a:lnTo>
                  <a:pt x="301341" y="2273883"/>
                </a:lnTo>
                <a:cubicBezTo>
                  <a:pt x="134915" y="2273883"/>
                  <a:pt x="0" y="2138968"/>
                  <a:pt x="0" y="1972542"/>
                </a:cubicBezTo>
                <a:lnTo>
                  <a:pt x="0" y="301341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840" tIns="156840" rIns="156840" bIns="156840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1800" kern="1200"/>
              <a:t>Babbo Natale accede a queste info tramite un’applicazione web</a:t>
            </a:r>
          </a:p>
        </p:txBody>
      </p:sp>
    </p:spTree>
    <p:extLst>
      <p:ext uri="{BB962C8B-B14F-4D97-AF65-F5344CB8AC3E}">
        <p14:creationId xmlns:p14="http://schemas.microsoft.com/office/powerpoint/2010/main" val="1562047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5C5FD-77CA-B5BE-6B91-9C017359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3127-E52F-9D85-9F94-7A0E5D44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1383242"/>
          </a:xfrm>
        </p:spPr>
        <p:txBody>
          <a:bodyPr>
            <a:normAutofit/>
          </a:bodyPr>
          <a:lstStyle/>
          <a:p>
            <a:r>
              <a:rPr lang="it-IT" dirty="0"/>
              <a:t>PROBLEMA NUMERO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BC375-D812-3F21-1B10-F15579D36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4830763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/>
              <a:t>Come ottengo la lista di giocattoli dal testo della letterina?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 maniera abbastanza facile?</a:t>
            </a:r>
          </a:p>
          <a:p>
            <a:endParaRPr lang="it-IT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A8E4-DE15-97C5-CA08-348817C82ACB}"/>
              </a:ext>
            </a:extLst>
          </p:cNvPr>
          <p:cNvSpPr txBox="1">
            <a:spLocks/>
          </p:cNvSpPr>
          <p:nvPr/>
        </p:nvSpPr>
        <p:spPr>
          <a:xfrm>
            <a:off x="2244436" y="4343400"/>
            <a:ext cx="9109364" cy="1829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3600" dirty="0"/>
              <a:t>Posso utilizzare un LLM!</a:t>
            </a:r>
            <a:endParaRPr lang="it-IT" dirty="0"/>
          </a:p>
        </p:txBody>
      </p:sp>
      <p:pic>
        <p:nvPicPr>
          <p:cNvPr id="6" name="Picture 18" descr="OpenAI Logo Download in SVG Vector or PNG File Format">
            <a:extLst>
              <a:ext uri="{FF2B5EF4-FFF2-40B4-BE49-F238E27FC236}">
                <a16:creationId xmlns:a16="http://schemas.microsoft.com/office/drawing/2014/main" id="{9825E017-8A18-67F6-F350-D8ED061E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818" y="522484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1C5D0-9ECF-ABEC-8C7E-40A2F2D3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84" y="5130184"/>
            <a:ext cx="1205606" cy="12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3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A7409-5580-AF4C-883F-6BD28A78E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8AF2-E64D-B0CD-FCD7-68C866EC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</a:t>
            </a:r>
            <a:r>
              <a:rPr lang="it-IT" dirty="0" err="1"/>
              <a:t>Deployare</a:t>
            </a:r>
            <a:r>
              <a:rPr lang="it-IT" dirty="0"/>
              <a:t> Un LLM OpenAI su Azure?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A3AC7C-4010-441A-7222-15E35905B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483076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Creo la risorsa su </a:t>
            </a:r>
            <a:r>
              <a:rPr lang="it-IT" dirty="0" err="1"/>
              <a:t>azure</a:t>
            </a:r>
            <a:r>
              <a:rPr lang="it-IT" dirty="0"/>
              <a:t>, poi posso accedere ai modelli tramite </a:t>
            </a:r>
            <a:r>
              <a:rPr lang="it-IT" dirty="0" err="1"/>
              <a:t>Foundry</a:t>
            </a:r>
            <a:endParaRPr lang="it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085FB-9961-DC37-487F-087D0992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264" y="1757023"/>
            <a:ext cx="6991989" cy="4009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69D0CC-3E40-31AA-6A28-72EC1D27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30" y="2572817"/>
            <a:ext cx="5577516" cy="3724596"/>
          </a:xfrm>
          <a:prstGeom prst="rect">
            <a:avLst/>
          </a:prstGeom>
        </p:spPr>
      </p:pic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0D33E1BF-7D30-7EA8-8F10-DBA96B77C8B9}"/>
              </a:ext>
            </a:extLst>
          </p:cNvPr>
          <p:cNvSpPr/>
          <p:nvPr/>
        </p:nvSpPr>
        <p:spPr>
          <a:xfrm flipV="1">
            <a:off x="4911051" y="1950328"/>
            <a:ext cx="4000116" cy="3480330"/>
          </a:xfrm>
          <a:prstGeom prst="circularArrow">
            <a:avLst>
              <a:gd name="adj1" fmla="val 3688"/>
              <a:gd name="adj2" fmla="val 548569"/>
              <a:gd name="adj3" fmla="val 20562687"/>
              <a:gd name="adj4" fmla="val 10800000"/>
              <a:gd name="adj5" fmla="val 490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088B9C-252E-2248-0B9C-A106B424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4041" y="681037"/>
            <a:ext cx="1043594" cy="105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08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D628B-13C3-6A7C-5B51-0615C85AF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FF65C-2F35-9828-EE4D-22958DD8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Dove </a:t>
            </a:r>
            <a:r>
              <a:rPr lang="it-IT" dirty="0" err="1"/>
              <a:t>Deployare</a:t>
            </a:r>
            <a:r>
              <a:rPr lang="it-IT" dirty="0"/>
              <a:t> Un LLM </a:t>
            </a:r>
            <a:r>
              <a:rPr lang="it-IT" dirty="0" err="1"/>
              <a:t>OpenAi</a:t>
            </a:r>
            <a:r>
              <a:rPr lang="it-IT" dirty="0"/>
              <a:t> su Azure?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30423E-070F-37BA-4F94-3C7C12C60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75575"/>
              </p:ext>
            </p:extLst>
          </p:nvPr>
        </p:nvGraphicFramePr>
        <p:xfrm>
          <a:off x="2139351" y="925901"/>
          <a:ext cx="9949133" cy="5722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0630">
                  <a:extLst>
                    <a:ext uri="{9D8B030D-6E8A-4147-A177-3AD203B41FA5}">
                      <a16:colId xmlns:a16="http://schemas.microsoft.com/office/drawing/2014/main" val="2572125663"/>
                    </a:ext>
                  </a:extLst>
                </a:gridCol>
                <a:gridCol w="1272723">
                  <a:extLst>
                    <a:ext uri="{9D8B030D-6E8A-4147-A177-3AD203B41FA5}">
                      <a16:colId xmlns:a16="http://schemas.microsoft.com/office/drawing/2014/main" val="3876665323"/>
                    </a:ext>
                  </a:extLst>
                </a:gridCol>
                <a:gridCol w="1026389">
                  <a:extLst>
                    <a:ext uri="{9D8B030D-6E8A-4147-A177-3AD203B41FA5}">
                      <a16:colId xmlns:a16="http://schemas.microsoft.com/office/drawing/2014/main" val="549832923"/>
                    </a:ext>
                  </a:extLst>
                </a:gridCol>
                <a:gridCol w="2052779">
                  <a:extLst>
                    <a:ext uri="{9D8B030D-6E8A-4147-A177-3AD203B41FA5}">
                      <a16:colId xmlns:a16="http://schemas.microsoft.com/office/drawing/2014/main" val="3522185299"/>
                    </a:ext>
                  </a:extLst>
                </a:gridCol>
                <a:gridCol w="2285427">
                  <a:extLst>
                    <a:ext uri="{9D8B030D-6E8A-4147-A177-3AD203B41FA5}">
                      <a16:colId xmlns:a16="http://schemas.microsoft.com/office/drawing/2014/main" val="2549597036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1905060477"/>
                    </a:ext>
                  </a:extLst>
                </a:gridCol>
              </a:tblGrid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Region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o1-preview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o1-mini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gpt-4o e gpt-4o-mini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gpt-4o-realtime-preview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gpt-4 e gpt4-turbo</a:t>
                      </a:r>
                      <a:endParaRPr lang="en-GB" sz="1000" b="1" i="0" u="none" strike="noStrike">
                        <a:solidFill>
                          <a:srgbClr val="FFFFF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450718259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australiaeast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461939194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brazilsouth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4098054866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canadaeast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675891638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eastus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321654892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eastus2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761700115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francecentral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050341425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 dirty="0" err="1">
                          <a:effectLst/>
                        </a:rPr>
                        <a:t>germanywestcentral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456660692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japaneast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858455311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koreacentral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3920153202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northcentralus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4088578451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norwayeast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3679881231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polandcentral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238459710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southafricanorth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2298459799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southcentralus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2833908926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southindia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3000043705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spaincentral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2256310953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swedencentral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2714106550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switzerlandnorth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787159948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uaenorth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3359081705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uksouth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3782624150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westeurope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1199537196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westus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2617402125"/>
                  </a:ext>
                </a:extLst>
              </a:tr>
              <a:tr h="238425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b="1" u="none" strike="noStrike">
                          <a:effectLst/>
                        </a:rPr>
                        <a:t>westus3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✅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>
                          <a:effectLst/>
                        </a:rPr>
                        <a:t>-</a:t>
                      </a: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000" b="1" u="none" strike="noStrike" dirty="0">
                          <a:effectLst/>
                        </a:rPr>
                        <a:t>✅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030" marR="5030" marT="5030" marB="0"/>
                </a:tc>
                <a:extLst>
                  <a:ext uri="{0D108BD9-81ED-4DB2-BD59-A6C34878D82A}">
                    <a16:rowId xmlns:a16="http://schemas.microsoft.com/office/drawing/2014/main" val="426424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72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6E8-DCCB-4F82-2630-57EC13D7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Interrogo Un LLM? – Strategie di </a:t>
            </a:r>
            <a:r>
              <a:rPr lang="it-IT" dirty="0" err="1"/>
              <a:t>prompting</a:t>
            </a:r>
            <a:endParaRPr lang="it-IT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AEBEAF-0DCF-0E65-6606-36F05A0C9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205613"/>
              </p:ext>
            </p:extLst>
          </p:nvPr>
        </p:nvGraphicFramePr>
        <p:xfrm>
          <a:off x="2244436" y="1346200"/>
          <a:ext cx="9109364" cy="4830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7048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A190A-DA6D-BB58-701F-A884F1D88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98C6-C978-3E10-5896-721C9C82E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Utilizzo Un LLM in .NET?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448DA-A23A-C8E8-5533-63B1C52F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REST API Call verso Modelli </a:t>
            </a:r>
            <a:r>
              <a:rPr lang="it-IT" b="1" dirty="0" err="1"/>
              <a:t>Hostati</a:t>
            </a:r>
            <a:r>
              <a:rPr lang="it-IT" b="1" dirty="0"/>
              <a:t> Online</a:t>
            </a:r>
          </a:p>
          <a:p>
            <a:r>
              <a:rPr lang="it-IT" b="1" dirty="0" err="1"/>
              <a:t>LLamaSharp</a:t>
            </a:r>
            <a:r>
              <a:rPr lang="it-IT" dirty="0"/>
              <a:t> - libreria che permette di eseguire modelli </a:t>
            </a:r>
            <a:r>
              <a:rPr lang="it-IT" dirty="0" err="1"/>
              <a:t>Llama</a:t>
            </a:r>
            <a:r>
              <a:rPr lang="it-IT" dirty="0"/>
              <a:t> localmente, senza necessità di connessione internet, garantendo maggiore controllo e privacy.</a:t>
            </a:r>
          </a:p>
          <a:p>
            <a:r>
              <a:rPr lang="it-IT" b="1" dirty="0" err="1"/>
              <a:t>OpenAIClient</a:t>
            </a:r>
            <a:r>
              <a:rPr lang="it-IT" b="1" dirty="0"/>
              <a:t> o </a:t>
            </a:r>
            <a:r>
              <a:rPr lang="it-IT" b="1" dirty="0" err="1"/>
              <a:t>AzureOpenAI</a:t>
            </a:r>
            <a:r>
              <a:rPr lang="it-IT" b="1" dirty="0"/>
              <a:t> Client</a:t>
            </a:r>
          </a:p>
          <a:p>
            <a:r>
              <a:rPr lang="it-IT" b="1" dirty="0"/>
              <a:t>Semantic Kernel</a:t>
            </a:r>
            <a:r>
              <a:rPr lang="it-IT" dirty="0"/>
              <a:t> - Framework per costruire applicazioni AI che combinano modelli di linguaggio con altre tecnologie semantiche, migliorando la comprensione e l'elaborazione del linguaggio naturale.</a:t>
            </a:r>
          </a:p>
          <a:p>
            <a:r>
              <a:rPr lang="it-IT" b="1" dirty="0" err="1"/>
              <a:t>ChatGptNet</a:t>
            </a:r>
            <a:r>
              <a:rPr lang="it-IT" b="1" dirty="0"/>
              <a:t>: Libreria .NET per integrare ChatGPT nelle applicazioni.</a:t>
            </a:r>
          </a:p>
          <a:p>
            <a:r>
              <a:rPr lang="it-IT" b="1" dirty="0"/>
              <a:t>Microsoft.Extensions.AI</a:t>
            </a:r>
            <a:r>
              <a:rPr lang="it-IT" dirty="0"/>
              <a:t> - Set di estensioni per .NET che facilita l'integrazione di servizi AI nelle applicazioni.</a:t>
            </a:r>
          </a:p>
        </p:txBody>
      </p:sp>
    </p:spTree>
    <p:extLst>
      <p:ext uri="{BB962C8B-B14F-4D97-AF65-F5344CB8AC3E}">
        <p14:creationId xmlns:p14="http://schemas.microsoft.com/office/powerpoint/2010/main" val="3720385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F6E8-DCCB-4F82-2630-57EC13D7D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Microsoft.Extensions.AI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5F6B-2FC9-EBAC-8463-7DF6C7A59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5327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Libreria .NET per semplificare l'integrazione dei servizi AI nelle applicazioni C#.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Caratteristiche Principali:</a:t>
            </a:r>
          </a:p>
          <a:p>
            <a:pPr lvl="1"/>
            <a:r>
              <a:rPr lang="it-IT" dirty="0" err="1"/>
              <a:t>Unified</a:t>
            </a:r>
            <a:r>
              <a:rPr lang="it-IT" dirty="0"/>
              <a:t> API: Interfacce coerenti per diversi servizi AI.</a:t>
            </a:r>
          </a:p>
          <a:p>
            <a:pPr lvl="1"/>
            <a:r>
              <a:rPr lang="it-IT" dirty="0"/>
              <a:t>Astrazioni Standardizzate: Facilita l'interoperabilità tra modelli di linguaggio.</a:t>
            </a:r>
          </a:p>
          <a:p>
            <a:pPr lvl="1"/>
            <a:r>
              <a:rPr lang="it-IT" dirty="0"/>
              <a:t>Flessibilità: Passaggio semplice tra fornitori senza compromettere la compatibilità.</a:t>
            </a:r>
          </a:p>
          <a:p>
            <a:r>
              <a:rPr lang="it-IT" dirty="0"/>
              <a:t>Vantaggi:</a:t>
            </a:r>
          </a:p>
          <a:p>
            <a:pPr lvl="1"/>
            <a:r>
              <a:rPr lang="it-IT" dirty="0"/>
              <a:t>Facilità d'Uso: Sperimentazione con soluzioni AI mantenendo un'API unica.</a:t>
            </a:r>
          </a:p>
          <a:p>
            <a:pPr lvl="1"/>
            <a:r>
              <a:rPr lang="it-IT" dirty="0" err="1"/>
              <a:t>Componentizzazione</a:t>
            </a:r>
            <a:r>
              <a:rPr lang="it-IT" dirty="0"/>
              <a:t>: Aggiunta di nuove funzionalità senza complicazioni.</a:t>
            </a:r>
          </a:p>
          <a:p>
            <a:pPr lvl="1"/>
            <a:r>
              <a:rPr lang="it-IT" dirty="0"/>
              <a:t>Supporto per Modelli di Linguaggio: Compatibile con SLM e LLM, inclusi OpenAI e Azure AI.</a:t>
            </a:r>
          </a:p>
        </p:txBody>
      </p:sp>
    </p:spTree>
    <p:extLst>
      <p:ext uri="{BB962C8B-B14F-4D97-AF65-F5344CB8AC3E}">
        <p14:creationId xmlns:p14="http://schemas.microsoft.com/office/powerpoint/2010/main" val="2407714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E8C76-9E05-3AC5-F0A1-0DC3AE10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A89F6-9AA8-816F-47FE-C5E14B12A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1383242"/>
          </a:xfrm>
        </p:spPr>
        <p:txBody>
          <a:bodyPr>
            <a:normAutofit/>
          </a:bodyPr>
          <a:lstStyle/>
          <a:p>
            <a:r>
              <a:rPr lang="it-IT" dirty="0"/>
              <a:t>PROBLEMA NUMERO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92AA0-29B3-D875-0203-77F060B16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4830763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/>
              <a:t>Image To Text?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In maniera abbastanza facile?</a:t>
            </a:r>
          </a:p>
          <a:p>
            <a:endParaRPr lang="it-IT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D3DBEC-5F87-4D0E-A279-99B7C5925A1A}"/>
              </a:ext>
            </a:extLst>
          </p:cNvPr>
          <p:cNvSpPr txBox="1">
            <a:spLocks/>
          </p:cNvSpPr>
          <p:nvPr/>
        </p:nvSpPr>
        <p:spPr>
          <a:xfrm>
            <a:off x="2244436" y="3268133"/>
            <a:ext cx="9109364" cy="2908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Azure AI Vision (OCR)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Utilizza tecniche di riconoscimento ottico dei caratteri (OCR) basate sull'apprendimento automatico per estrarre testo stampato o scritto a mano da immagini come poster, segnali stradali e etichette di prodotti.</a:t>
            </a:r>
          </a:p>
          <a:p>
            <a:r>
              <a:rPr lang="it-IT" b="1" dirty="0" err="1"/>
              <a:t>Document</a:t>
            </a:r>
            <a:r>
              <a:rPr lang="it-IT" b="1" dirty="0"/>
              <a:t> Intelligence </a:t>
            </a:r>
            <a:r>
              <a:rPr lang="it-IT" b="1" dirty="0" err="1"/>
              <a:t>read</a:t>
            </a:r>
            <a:r>
              <a:rPr lang="it-IT" b="1" dirty="0"/>
              <a:t> model</a:t>
            </a:r>
            <a:br>
              <a:rPr lang="it-IT" b="1" dirty="0"/>
            </a:br>
            <a:r>
              <a:rPr lang="it-IT" dirty="0"/>
              <a:t>Come Azure AI Vision, ma è focalizzato sui documenti</a:t>
            </a:r>
          </a:p>
          <a:p>
            <a:r>
              <a:rPr lang="it-IT" b="1" dirty="0"/>
              <a:t>Modelli LLM multimodali che supportino immagini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82821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523E5-60DB-A5B4-5E74-5D7A5AE50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82EE6C7E-9054-9795-BC57-1744E49B28DD}"/>
              </a:ext>
            </a:extLst>
          </p:cNvPr>
          <p:cNvGrpSpPr/>
          <p:nvPr/>
        </p:nvGrpSpPr>
        <p:grpSpPr>
          <a:xfrm>
            <a:off x="9822486" y="1168399"/>
            <a:ext cx="1930400" cy="5075765"/>
            <a:chOff x="7103533" y="1168399"/>
            <a:chExt cx="1930400" cy="507576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57DD37C-A588-6378-9912-F2836CE7776D}"/>
                </a:ext>
              </a:extLst>
            </p:cNvPr>
            <p:cNvSpPr/>
            <p:nvPr/>
          </p:nvSpPr>
          <p:spPr>
            <a:xfrm>
              <a:off x="7103533" y="1168399"/>
              <a:ext cx="1930400" cy="50757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E3CF8F81-53FF-FAB9-5F23-BA2EBA83D0AA}"/>
                </a:ext>
              </a:extLst>
            </p:cNvPr>
            <p:cNvSpPr txBox="1">
              <a:spLocks/>
            </p:cNvSpPr>
            <p:nvPr/>
          </p:nvSpPr>
          <p:spPr>
            <a:xfrm>
              <a:off x="7103533" y="5455444"/>
              <a:ext cx="1930400" cy="6138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it-IT" dirty="0"/>
                <a:t>Scelto per text </a:t>
              </a:r>
              <a:r>
                <a:rPr lang="it-IT" dirty="0" err="1"/>
                <a:t>extraction</a:t>
              </a:r>
              <a:endParaRPr lang="it-IT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6C64818-6E9F-E106-8D03-2CE1B1A3D985}"/>
              </a:ext>
            </a:extLst>
          </p:cNvPr>
          <p:cNvGrpSpPr/>
          <p:nvPr/>
        </p:nvGrpSpPr>
        <p:grpSpPr>
          <a:xfrm>
            <a:off x="7103533" y="1168399"/>
            <a:ext cx="1930400" cy="5075765"/>
            <a:chOff x="7103533" y="1168399"/>
            <a:chExt cx="1930400" cy="50757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4E27AE-A543-8BB6-7FE0-9A17E018AAA9}"/>
                </a:ext>
              </a:extLst>
            </p:cNvPr>
            <p:cNvSpPr/>
            <p:nvPr/>
          </p:nvSpPr>
          <p:spPr>
            <a:xfrm>
              <a:off x="7103533" y="1168399"/>
              <a:ext cx="1930400" cy="507576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4A3E4698-F59D-2745-6942-A6B29DD56CB3}"/>
                </a:ext>
              </a:extLst>
            </p:cNvPr>
            <p:cNvSpPr txBox="1">
              <a:spLocks/>
            </p:cNvSpPr>
            <p:nvPr/>
          </p:nvSpPr>
          <p:spPr>
            <a:xfrm>
              <a:off x="7103533" y="5455444"/>
              <a:ext cx="1930400" cy="61383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it-IT" dirty="0"/>
                <a:t>Scelto per image to text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045B8F-45B4-9C91-29AD-949721647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del modello </a:t>
            </a:r>
            <a:r>
              <a:rPr lang="it-IT" dirty="0" err="1"/>
              <a:t>llm</a:t>
            </a:r>
            <a:r>
              <a:rPr lang="it-IT" dirty="0"/>
              <a:t> in Azure </a:t>
            </a:r>
            <a:r>
              <a:rPr lang="it-IT" dirty="0" err="1"/>
              <a:t>OpenAi</a:t>
            </a:r>
            <a:endParaRPr lang="it-IT" dirty="0"/>
          </a:p>
        </p:txBody>
      </p:sp>
      <p:sp>
        <p:nvSpPr>
          <p:cNvPr id="11" name="Flowchart: Alternative Process 10">
            <a:extLst>
              <a:ext uri="{FF2B5EF4-FFF2-40B4-BE49-F238E27FC236}">
                <a16:creationId xmlns:a16="http://schemas.microsoft.com/office/drawing/2014/main" id="{AEB39BB1-8991-25F9-5C12-EFA5DC415E11}"/>
              </a:ext>
            </a:extLst>
          </p:cNvPr>
          <p:cNvSpPr/>
          <p:nvPr/>
        </p:nvSpPr>
        <p:spPr>
          <a:xfrm>
            <a:off x="4529666" y="1362601"/>
            <a:ext cx="1566334" cy="803275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GPT-4</a:t>
            </a:r>
          </a:p>
        </p:txBody>
      </p:sp>
      <p:sp>
        <p:nvSpPr>
          <p:cNvPr id="12" name="Flowchart: Alternative Process 11">
            <a:extLst>
              <a:ext uri="{FF2B5EF4-FFF2-40B4-BE49-F238E27FC236}">
                <a16:creationId xmlns:a16="http://schemas.microsoft.com/office/drawing/2014/main" id="{3F46E328-4A46-CFD1-9B17-22545D08C87D}"/>
              </a:ext>
            </a:extLst>
          </p:cNvPr>
          <p:cNvSpPr/>
          <p:nvPr/>
        </p:nvSpPr>
        <p:spPr>
          <a:xfrm>
            <a:off x="7269017" y="1362601"/>
            <a:ext cx="1566334" cy="803275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GPT-4o</a:t>
            </a:r>
          </a:p>
        </p:txBody>
      </p:sp>
      <p:sp>
        <p:nvSpPr>
          <p:cNvPr id="13" name="Flowchart: Alternative Process 12">
            <a:extLst>
              <a:ext uri="{FF2B5EF4-FFF2-40B4-BE49-F238E27FC236}">
                <a16:creationId xmlns:a16="http://schemas.microsoft.com/office/drawing/2014/main" id="{284D5AF5-1680-9EF5-813F-D765BE8265C2}"/>
              </a:ext>
            </a:extLst>
          </p:cNvPr>
          <p:cNvSpPr/>
          <p:nvPr/>
        </p:nvSpPr>
        <p:spPr>
          <a:xfrm>
            <a:off x="10008368" y="1362600"/>
            <a:ext cx="1566334" cy="803275"/>
          </a:xfrm>
          <a:prstGeom prst="flowChartAlternateProces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GPT-4o-Mini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73EA1A1-2107-2866-E7CF-60675670C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0" y="2307167"/>
            <a:ext cx="1841500" cy="613833"/>
          </a:xfrm>
        </p:spPr>
        <p:txBody>
          <a:bodyPr>
            <a:normAutofit lnSpcReduction="10000"/>
          </a:bodyPr>
          <a:lstStyle/>
          <a:p>
            <a:pPr marL="0" indent="0" algn="r">
              <a:buNone/>
            </a:pPr>
            <a:r>
              <a:rPr lang="it-IT" dirty="0"/>
              <a:t>Supporto alle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8" name="Graphic 17" descr="Tick with solid fill">
            <a:extLst>
              <a:ext uri="{FF2B5EF4-FFF2-40B4-BE49-F238E27FC236}">
                <a16:creationId xmlns:a16="http://schemas.microsoft.com/office/drawing/2014/main" id="{0BCD3FB7-3CC8-7F3B-14D5-90A827BCC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83367" y="2404529"/>
            <a:ext cx="537634" cy="537634"/>
          </a:xfrm>
          <a:prstGeom prst="rect">
            <a:avLst/>
          </a:prstGeom>
        </p:spPr>
      </p:pic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239DF9A7-21E4-B454-045A-09724C221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22718" y="2404529"/>
            <a:ext cx="537634" cy="5376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8CC372AF-8028-4B6E-635C-AF8D505C5839}"/>
              </a:ext>
            </a:extLst>
          </p:cNvPr>
          <p:cNvGrpSpPr/>
          <p:nvPr/>
        </p:nvGrpSpPr>
        <p:grpSpPr>
          <a:xfrm>
            <a:off x="4529666" y="2307167"/>
            <a:ext cx="1566334" cy="935566"/>
            <a:chOff x="4529666" y="2307167"/>
            <a:chExt cx="1566334" cy="935566"/>
          </a:xfrm>
        </p:grpSpPr>
        <p:pic>
          <p:nvPicPr>
            <p:cNvPr id="17" name="Graphic 16" descr="Tick with solid fill">
              <a:extLst>
                <a:ext uri="{FF2B5EF4-FFF2-40B4-BE49-F238E27FC236}">
                  <a16:creationId xmlns:a16="http://schemas.microsoft.com/office/drawing/2014/main" id="{7096810A-DA6C-DD8B-2B1C-AC6BBBF79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2116" y="2307167"/>
              <a:ext cx="537634" cy="537634"/>
            </a:xfrm>
            <a:prstGeom prst="rect">
              <a:avLst/>
            </a:prstGeom>
          </p:spPr>
        </p:pic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B349CA2-9186-E024-4957-4509035EF522}"/>
                </a:ext>
              </a:extLst>
            </p:cNvPr>
            <p:cNvSpPr txBox="1">
              <a:spLocks/>
            </p:cNvSpPr>
            <p:nvPr/>
          </p:nvSpPr>
          <p:spPr>
            <a:xfrm>
              <a:off x="4529666" y="2785534"/>
              <a:ext cx="1566334" cy="4571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C00000"/>
                </a:buClr>
                <a:buFont typeface="Arial" panose="020B0604020202020204" pitchFamily="34" charset="0"/>
                <a:buChar char="•"/>
                <a:defRPr sz="20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rgbClr val="C00000"/>
                  </a:solidFill>
                  <a:latin typeface="Raleway" panose="020B0503030101060003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it-IT" sz="1200" dirty="0"/>
                <a:t>Deployment con vision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6645A1-8832-2672-1AFD-573EB19ADFAC}"/>
              </a:ext>
            </a:extLst>
          </p:cNvPr>
          <p:cNvCxnSpPr>
            <a:cxnSpLocks/>
          </p:cNvCxnSpPr>
          <p:nvPr/>
        </p:nvCxnSpPr>
        <p:spPr>
          <a:xfrm>
            <a:off x="2540000" y="3280833"/>
            <a:ext cx="8991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A987C8B-BFD4-8822-BC84-EAA18542D471}"/>
              </a:ext>
            </a:extLst>
          </p:cNvPr>
          <p:cNvSpPr txBox="1">
            <a:spLocks/>
          </p:cNvSpPr>
          <p:nvPr/>
        </p:nvSpPr>
        <p:spPr>
          <a:xfrm>
            <a:off x="2244436" y="3407834"/>
            <a:ext cx="2137064" cy="613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it-IT" dirty="0"/>
              <a:t>Costi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EADAB97-8F19-BB94-7BF1-4651A1EF3F52}"/>
              </a:ext>
            </a:extLst>
          </p:cNvPr>
          <p:cNvSpPr txBox="1">
            <a:spLocks/>
          </p:cNvSpPr>
          <p:nvPr/>
        </p:nvSpPr>
        <p:spPr>
          <a:xfrm>
            <a:off x="4567766" y="3395134"/>
            <a:ext cx="1566334" cy="81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/>
              <a:t>In: $30/MT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/>
              <a:t>Out: $60/MT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3CA6FB5-DF2B-E605-AEB3-51683C7713AF}"/>
              </a:ext>
            </a:extLst>
          </p:cNvPr>
          <p:cNvSpPr txBox="1">
            <a:spLocks/>
          </p:cNvSpPr>
          <p:nvPr/>
        </p:nvSpPr>
        <p:spPr>
          <a:xfrm>
            <a:off x="7269017" y="3390901"/>
            <a:ext cx="1566335" cy="81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/>
              <a:t>$2.50/MT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/>
              <a:t>$10/MT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5C094C8-3321-2DD0-A12D-498052592BDF}"/>
              </a:ext>
            </a:extLst>
          </p:cNvPr>
          <p:cNvSpPr txBox="1">
            <a:spLocks/>
          </p:cNvSpPr>
          <p:nvPr/>
        </p:nvSpPr>
        <p:spPr>
          <a:xfrm>
            <a:off x="9965265" y="3395134"/>
            <a:ext cx="1566335" cy="817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/>
              <a:t>$0.15/MT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it-IT" sz="1800" dirty="0"/>
              <a:t>$0.60/MT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F1BF21-3BF7-BC2D-84AB-3C40E6FFDBFB}"/>
              </a:ext>
            </a:extLst>
          </p:cNvPr>
          <p:cNvCxnSpPr>
            <a:cxnSpLocks/>
          </p:cNvCxnSpPr>
          <p:nvPr/>
        </p:nvCxnSpPr>
        <p:spPr>
          <a:xfrm>
            <a:off x="2540000" y="4250267"/>
            <a:ext cx="899160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F8FD991-89D3-3E5F-99E6-C8F8FA69F860}"/>
              </a:ext>
            </a:extLst>
          </p:cNvPr>
          <p:cNvSpPr txBox="1">
            <a:spLocks/>
          </p:cNvSpPr>
          <p:nvPr/>
        </p:nvSpPr>
        <p:spPr>
          <a:xfrm>
            <a:off x="2540000" y="4377267"/>
            <a:ext cx="1841500" cy="6138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it-IT" dirty="0" err="1"/>
              <a:t>Qualita</a:t>
            </a:r>
            <a:r>
              <a:rPr lang="it-IT" dirty="0"/>
              <a:t> image to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3F6B86B-F8CC-C530-7434-9C3118828B27}"/>
              </a:ext>
            </a:extLst>
          </p:cNvPr>
          <p:cNvSpPr txBox="1">
            <a:spLocks/>
          </p:cNvSpPr>
          <p:nvPr/>
        </p:nvSpPr>
        <p:spPr>
          <a:xfrm>
            <a:off x="4607020" y="4381500"/>
            <a:ext cx="1566334" cy="44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😊</a:t>
            </a:r>
            <a:endParaRPr lang="it-IT" sz="1800" dirty="0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EEAB137-D27E-C639-98F9-6A70C4E00535}"/>
              </a:ext>
            </a:extLst>
          </p:cNvPr>
          <p:cNvSpPr txBox="1">
            <a:spLocks/>
          </p:cNvSpPr>
          <p:nvPr/>
        </p:nvSpPr>
        <p:spPr>
          <a:xfrm>
            <a:off x="7308271" y="4377267"/>
            <a:ext cx="1566335" cy="44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😍😍😍</a:t>
            </a:r>
            <a:endParaRPr lang="it-IT" sz="1800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1C12F12-F7EA-8A88-0CA1-C7F9F5385C7B}"/>
              </a:ext>
            </a:extLst>
          </p:cNvPr>
          <p:cNvSpPr txBox="1">
            <a:spLocks/>
          </p:cNvSpPr>
          <p:nvPr/>
        </p:nvSpPr>
        <p:spPr>
          <a:xfrm>
            <a:off x="10004519" y="4381500"/>
            <a:ext cx="1566335" cy="448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800" dirty="0"/>
              <a:t>😍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3077260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build="p"/>
      <p:bldP spid="23" grpId="0"/>
      <p:bldP spid="24" grpId="0"/>
      <p:bldP spid="26" grpId="0"/>
      <p:bldP spid="27" grpId="0"/>
      <p:bldP spid="30" grpId="0"/>
      <p:bldP spid="31" grpId="0"/>
      <p:bldP spid="32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C8C9-BB54-861E-82CA-04BA42AB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Quanto mi costa processare un’immagine in tokens?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0CC88-0590-CDF8-60D1-3FF95A73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Ogni immagine è ridimensionata per adattarsi alla dimensione massima di 2048px, con un minimo di 768px sul lato più corto, mantenendo l’</a:t>
            </a:r>
            <a:r>
              <a:rPr lang="it-IT" dirty="0" err="1"/>
              <a:t>aspect</a:t>
            </a:r>
            <a:r>
              <a:rPr lang="it-IT" dirty="0"/>
              <a:t> ratio originale.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L'immagine ridimensionata viene suddivisa in </a:t>
            </a:r>
            <a:r>
              <a:rPr lang="it-IT" dirty="0" err="1"/>
              <a:t>tiles</a:t>
            </a:r>
            <a:r>
              <a:rPr lang="it-IT" dirty="0"/>
              <a:t> basati sulla dimensione della tessera del modello, pari a 512px x 512px.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Il numero totale di token viene calcolato moltiplicando il numero di </a:t>
            </a:r>
            <a:r>
              <a:rPr lang="it-IT" dirty="0" err="1"/>
              <a:t>tiles</a:t>
            </a:r>
            <a:r>
              <a:rPr lang="it-IT" dirty="0"/>
              <a:t> per il numero di tokens per </a:t>
            </a:r>
            <a:r>
              <a:rPr lang="it-IT" dirty="0" err="1"/>
              <a:t>tile</a:t>
            </a:r>
            <a:r>
              <a:rPr lang="it-IT" dirty="0"/>
              <a:t> (170) e aggiungendo 85 token di base:</a:t>
            </a:r>
            <a:br>
              <a:rPr lang="it-IT" dirty="0"/>
            </a:br>
            <a:br>
              <a:rPr lang="it-IT" dirty="0"/>
            </a:br>
            <a:r>
              <a:rPr lang="it-IT" dirty="0"/>
              <a:t>	Tokens = 85 + 170 x </a:t>
            </a:r>
            <a:r>
              <a:rPr lang="it-IT" dirty="0" err="1"/>
              <a:t>NTiles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Questo tool calcola il costo in automatico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https://jamesmcroft.github.io/openai-image-token-calculator/</a:t>
            </a:r>
          </a:p>
        </p:txBody>
      </p:sp>
    </p:spTree>
    <p:extLst>
      <p:ext uri="{BB962C8B-B14F-4D97-AF65-F5344CB8AC3E}">
        <p14:creationId xmlns:p14="http://schemas.microsoft.com/office/powerpoint/2010/main" val="2092391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CE789-B9C8-46C6-B31B-E6AD9330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221480"/>
            <a:ext cx="12192000" cy="581265"/>
          </a:xfrm>
        </p:spPr>
        <p:txBody>
          <a:bodyPr>
            <a:normAutofit fontScale="90000"/>
          </a:bodyPr>
          <a:lstStyle/>
          <a:p>
            <a:r>
              <a:rPr lang="it-IT" dirty="0"/>
              <a:t>SOS letterine! Azure e l'AI salveranno il Natale!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B4AFB7-0047-468D-BE92-BDFE0A62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Nicola Paro</a:t>
            </a:r>
          </a:p>
        </p:txBody>
      </p:sp>
    </p:spTree>
    <p:extLst>
      <p:ext uri="{BB962C8B-B14F-4D97-AF65-F5344CB8AC3E}">
        <p14:creationId xmlns:p14="http://schemas.microsoft.com/office/powerpoint/2010/main" val="2985604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D3BA8-7953-4E2B-4DBB-4D3514F6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735DE-778B-BC55-4126-EC9362CB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Piano </a:t>
            </a:r>
            <a:r>
              <a:rPr lang="en-GB" dirty="0" err="1"/>
              <a:t>D’azione</a:t>
            </a:r>
            <a:endParaRPr lang="it-IT" dirty="0"/>
          </a:p>
        </p:txBody>
      </p:sp>
      <p:pic>
        <p:nvPicPr>
          <p:cNvPr id="2050" name="Picture 2" descr="azure-functions-cli - npm">
            <a:extLst>
              <a:ext uri="{FF2B5EF4-FFF2-40B4-BE49-F238E27FC236}">
                <a16:creationId xmlns:a16="http://schemas.microsoft.com/office/drawing/2014/main" id="{F8436640-418B-3BB5-5D4B-BE576B81F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30" y="254423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zure Storage - Visual Studio Marketplace">
            <a:extLst>
              <a:ext uri="{FF2B5EF4-FFF2-40B4-BE49-F238E27FC236}">
                <a16:creationId xmlns:a16="http://schemas.microsoft.com/office/drawing/2014/main" id="{DD4E193E-29C9-45E3-48E5-5742E5199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103" y="246429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zure SQL Database Logo - PNG Logo Vector Brand Downloads (SVG, EPS)">
            <a:extLst>
              <a:ext uri="{FF2B5EF4-FFF2-40B4-BE49-F238E27FC236}">
                <a16:creationId xmlns:a16="http://schemas.microsoft.com/office/drawing/2014/main" id="{00FC3AE4-CBD4-CD1B-305C-F1F7FEB31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60" y="2544235"/>
            <a:ext cx="814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zure App Service - Visual Studio Marketplace">
            <a:extLst>
              <a:ext uri="{FF2B5EF4-FFF2-40B4-BE49-F238E27FC236}">
                <a16:creationId xmlns:a16="http://schemas.microsoft.com/office/drawing/2014/main" id="{491E28DF-9C26-BE4E-D08F-F30F90841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30" y="504419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lazor Logo PNG Vectors Free Download">
            <a:extLst>
              <a:ext uri="{FF2B5EF4-FFF2-40B4-BE49-F238E27FC236}">
                <a16:creationId xmlns:a16="http://schemas.microsoft.com/office/drawing/2014/main" id="{A8EA46CC-BD39-AD78-09A9-9A1B0AE97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30" y="5683092"/>
            <a:ext cx="663837" cy="5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penAI Logo Download in SVG Vector or PNG File Format">
            <a:extLst>
              <a:ext uri="{FF2B5EF4-FFF2-40B4-BE49-F238E27FC236}">
                <a16:creationId xmlns:a16="http://schemas.microsoft.com/office/drawing/2014/main" id="{99E4ADB6-C2C0-0636-0E71-EFE7A8E0E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30" y="57524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2082176-A00C-0FD2-6C8B-F0A429B1A688}"/>
              </a:ext>
            </a:extLst>
          </p:cNvPr>
          <p:cNvSpPr/>
          <p:nvPr/>
        </p:nvSpPr>
        <p:spPr>
          <a:xfrm>
            <a:off x="5540336" y="2822260"/>
            <a:ext cx="668727" cy="364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ED5043C-A968-C361-72BC-E5F51F2937FB}"/>
              </a:ext>
            </a:extLst>
          </p:cNvPr>
          <p:cNvSpPr/>
          <p:nvPr/>
        </p:nvSpPr>
        <p:spPr>
          <a:xfrm>
            <a:off x="7470339" y="2902202"/>
            <a:ext cx="639233" cy="364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5BC7A-364E-3E9B-D71B-578D0E0EA31E}"/>
              </a:ext>
            </a:extLst>
          </p:cNvPr>
          <p:cNvSpPr txBox="1"/>
          <p:nvPr/>
        </p:nvSpPr>
        <p:spPr>
          <a:xfrm>
            <a:off x="5308829" y="2048794"/>
            <a:ext cx="113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Blob Created Event</a:t>
            </a:r>
            <a:endParaRPr lang="it-IT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DBDD8-799B-A78C-B4BF-214268530F72}"/>
              </a:ext>
            </a:extLst>
          </p:cNvPr>
          <p:cNvSpPr txBox="1"/>
          <p:nvPr/>
        </p:nvSpPr>
        <p:spPr>
          <a:xfrm>
            <a:off x="7224085" y="2622221"/>
            <a:ext cx="113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Update</a:t>
            </a:r>
            <a:endParaRPr lang="it-IT" sz="1600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BA94F3E0-5563-8DCB-E46A-0BF59B988A31}"/>
              </a:ext>
            </a:extLst>
          </p:cNvPr>
          <p:cNvSpPr/>
          <p:nvPr/>
        </p:nvSpPr>
        <p:spPr>
          <a:xfrm>
            <a:off x="6674646" y="1676654"/>
            <a:ext cx="351367" cy="84616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F84084-E880-BBC6-754D-013934605911}"/>
              </a:ext>
            </a:extLst>
          </p:cNvPr>
          <p:cNvSpPr txBox="1"/>
          <p:nvPr/>
        </p:nvSpPr>
        <p:spPr>
          <a:xfrm>
            <a:off x="7076414" y="1807350"/>
            <a:ext cx="787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Image to Text</a:t>
            </a:r>
            <a:endParaRPr lang="it-IT" sz="1600" dirty="0"/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C40ACB34-6E83-5BAA-C2C4-8662048490DA}"/>
              </a:ext>
            </a:extLst>
          </p:cNvPr>
          <p:cNvSpPr/>
          <p:nvPr/>
        </p:nvSpPr>
        <p:spPr>
          <a:xfrm>
            <a:off x="7679267" y="3640256"/>
            <a:ext cx="1131738" cy="2208425"/>
          </a:xfrm>
          <a:prstGeom prst="leftUpArrow">
            <a:avLst>
              <a:gd name="adj1" fmla="val 20391"/>
              <a:gd name="adj2" fmla="val 20914"/>
              <a:gd name="adj3" fmla="val 210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35CC47-9BE1-9ADA-56C2-DA29357553BA}"/>
              </a:ext>
            </a:extLst>
          </p:cNvPr>
          <p:cNvSpPr txBox="1"/>
          <p:nvPr/>
        </p:nvSpPr>
        <p:spPr>
          <a:xfrm>
            <a:off x="7224085" y="5799646"/>
            <a:ext cx="245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Read / Write Data</a:t>
            </a:r>
            <a:endParaRPr lang="it-IT" sz="1600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F53DE0CA-DF09-0C4C-F039-C899CAFF658A}"/>
              </a:ext>
            </a:extLst>
          </p:cNvPr>
          <p:cNvSpPr/>
          <p:nvPr/>
        </p:nvSpPr>
        <p:spPr>
          <a:xfrm flipH="1">
            <a:off x="4741332" y="3554787"/>
            <a:ext cx="1405029" cy="2208425"/>
          </a:xfrm>
          <a:prstGeom prst="bentUpArrow">
            <a:avLst>
              <a:gd name="adj1" fmla="val 15719"/>
              <a:gd name="adj2" fmla="val 14253"/>
              <a:gd name="adj3" fmla="val 147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EFA341-BE31-EDF2-BCE0-B440ED6E4128}"/>
              </a:ext>
            </a:extLst>
          </p:cNvPr>
          <p:cNvSpPr txBox="1"/>
          <p:nvPr/>
        </p:nvSpPr>
        <p:spPr>
          <a:xfrm>
            <a:off x="4312447" y="5813648"/>
            <a:ext cx="245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Letters’ Photos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7651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4DE2F-3E87-208C-F2E9-94E66224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E111-4514-A888-700B-2E88A0335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1383242"/>
          </a:xfrm>
        </p:spPr>
        <p:txBody>
          <a:bodyPr>
            <a:normAutofit/>
          </a:bodyPr>
          <a:lstStyle/>
          <a:p>
            <a:r>
              <a:rPr lang="it-IT" dirty="0" err="1"/>
              <a:t>PROBLEMi</a:t>
            </a:r>
            <a:r>
              <a:rPr lang="it-IT" dirty="0"/>
              <a:t> NUMERO 3 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4FE29-4281-E0C4-0370-6989BDCDA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69426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3600" dirty="0"/>
              <a:t>Tokens per minuto e tempi di elaborazione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A639B6-9CEF-3DA4-D4C8-01B947D79788}"/>
              </a:ext>
            </a:extLst>
          </p:cNvPr>
          <p:cNvSpPr txBox="1">
            <a:spLocks/>
          </p:cNvSpPr>
          <p:nvPr/>
        </p:nvSpPr>
        <p:spPr>
          <a:xfrm>
            <a:off x="2244436" y="2334883"/>
            <a:ext cx="9109364" cy="4455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Azure OpenAI mette un limite massimo di token al minuto per ciascun modello AI utilizzato.</a:t>
            </a:r>
          </a:p>
          <a:p>
            <a:pPr marL="0" indent="0">
              <a:buNone/>
            </a:pPr>
            <a:r>
              <a:rPr lang="it-IT" dirty="0"/>
              <a:t>Gli elfi sono numerosi e generano molte richieste contemporaneamente. Questa concorrenza può causare il rapido esaurimento del budget di token al minuto, rallentando o bloccando il sistema.</a:t>
            </a:r>
          </a:p>
          <a:p>
            <a:pPr marL="0" indent="0">
              <a:buNone/>
            </a:pPr>
            <a:r>
              <a:rPr lang="it-IT" dirty="0"/>
              <a:t>Per ottenere la risposta dall’LLM, servono circa 4-5 secondi tra Image to text e data </a:t>
            </a:r>
            <a:r>
              <a:rPr lang="it-IT" dirty="0" err="1"/>
              <a:t>extraction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Soluzione:</a:t>
            </a:r>
            <a:br>
              <a:rPr lang="it-IT" dirty="0"/>
            </a:br>
            <a:r>
              <a:rPr lang="it-IT" dirty="0"/>
              <a:t>Metto una coda e processo le richieste in sequenza</a:t>
            </a:r>
          </a:p>
        </p:txBody>
      </p:sp>
    </p:spTree>
    <p:extLst>
      <p:ext uri="{BB962C8B-B14F-4D97-AF65-F5344CB8AC3E}">
        <p14:creationId xmlns:p14="http://schemas.microsoft.com/office/powerpoint/2010/main" val="183276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38E8C-CE97-AF7D-6246-6A738D65F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6312-0B87-7CB3-A40B-1DB45FB7A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Piano </a:t>
            </a:r>
            <a:r>
              <a:rPr lang="en-GB" dirty="0" err="1"/>
              <a:t>D’azione</a:t>
            </a:r>
            <a:r>
              <a:rPr lang="en-GB" dirty="0"/>
              <a:t> – V2</a:t>
            </a:r>
            <a:endParaRPr lang="it-IT" dirty="0"/>
          </a:p>
        </p:txBody>
      </p:sp>
      <p:pic>
        <p:nvPicPr>
          <p:cNvPr id="2050" name="Picture 2" descr="azure-functions-cli - npm">
            <a:extLst>
              <a:ext uri="{FF2B5EF4-FFF2-40B4-BE49-F238E27FC236}">
                <a16:creationId xmlns:a16="http://schemas.microsoft.com/office/drawing/2014/main" id="{966396C7-9DA7-D1B8-4351-ADD81EA02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60" y="246429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zure Event Grid - Visual Studio Marketplace">
            <a:extLst>
              <a:ext uri="{FF2B5EF4-FFF2-40B4-BE49-F238E27FC236}">
                <a16:creationId xmlns:a16="http://schemas.microsoft.com/office/drawing/2014/main" id="{35227EEF-AA44-B6DE-A5E9-FD93733D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272" y="246429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zure Storage - Visual Studio Marketplace">
            <a:extLst>
              <a:ext uri="{FF2B5EF4-FFF2-40B4-BE49-F238E27FC236}">
                <a16:creationId xmlns:a16="http://schemas.microsoft.com/office/drawing/2014/main" id="{1D776491-372F-ECC6-64CD-891469719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14" y="246429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rvice Bus Queues | Microsoft Azure Mono">
            <a:extLst>
              <a:ext uri="{FF2B5EF4-FFF2-40B4-BE49-F238E27FC236}">
                <a16:creationId xmlns:a16="http://schemas.microsoft.com/office/drawing/2014/main" id="{239A620E-6343-F344-7F9C-19F008704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30" y="246429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zure SQL Database Logo - PNG Logo Vector Brand Downloads (SVG, EPS)">
            <a:extLst>
              <a:ext uri="{FF2B5EF4-FFF2-40B4-BE49-F238E27FC236}">
                <a16:creationId xmlns:a16="http://schemas.microsoft.com/office/drawing/2014/main" id="{1D3F66FF-0E7E-5456-EC15-D6CD5DC9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990" y="2464293"/>
            <a:ext cx="814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zure App Service - Visual Studio Marketplace">
            <a:extLst>
              <a:ext uri="{FF2B5EF4-FFF2-40B4-BE49-F238E27FC236}">
                <a16:creationId xmlns:a16="http://schemas.microsoft.com/office/drawing/2014/main" id="{9B2D17EA-6A22-C178-AFED-6FA00FD3B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30" y="5044197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lazor Logo PNG Vectors Free Download">
            <a:extLst>
              <a:ext uri="{FF2B5EF4-FFF2-40B4-BE49-F238E27FC236}">
                <a16:creationId xmlns:a16="http://schemas.microsoft.com/office/drawing/2014/main" id="{B5B8E180-6B2D-E7DD-DD66-AD1A1CE47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330" y="5683092"/>
            <a:ext cx="663837" cy="5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OpenAI Logo Download in SVG Vector or PNG File Format">
            <a:extLst>
              <a:ext uri="{FF2B5EF4-FFF2-40B4-BE49-F238E27FC236}">
                <a16:creationId xmlns:a16="http://schemas.microsoft.com/office/drawing/2014/main" id="{F93FEC1C-2567-7D9C-24FA-B4FCD8FB5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160" y="49529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432FFA9-C657-C2BA-7EA9-17C88C19FFC9}"/>
              </a:ext>
            </a:extLst>
          </p:cNvPr>
          <p:cNvSpPr/>
          <p:nvPr/>
        </p:nvSpPr>
        <p:spPr>
          <a:xfrm>
            <a:off x="3673447" y="2822260"/>
            <a:ext cx="668727" cy="364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772C2B2-0577-7E3E-0B30-250F0B5F1DB0}"/>
              </a:ext>
            </a:extLst>
          </p:cNvPr>
          <p:cNvSpPr/>
          <p:nvPr/>
        </p:nvSpPr>
        <p:spPr>
          <a:xfrm>
            <a:off x="5587999" y="2822260"/>
            <a:ext cx="639233" cy="364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75229D8-2948-6B7D-9A3C-ABB81D783414}"/>
              </a:ext>
            </a:extLst>
          </p:cNvPr>
          <p:cNvSpPr/>
          <p:nvPr/>
        </p:nvSpPr>
        <p:spPr>
          <a:xfrm>
            <a:off x="7473428" y="2822260"/>
            <a:ext cx="639233" cy="364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DB955E2-3331-0093-BA34-7DBF8D0ADCC9}"/>
              </a:ext>
            </a:extLst>
          </p:cNvPr>
          <p:cNvSpPr/>
          <p:nvPr/>
        </p:nvSpPr>
        <p:spPr>
          <a:xfrm>
            <a:off x="9332169" y="2822260"/>
            <a:ext cx="639233" cy="3640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F3A9A-BCB6-C153-1D1C-8BA18FF281E4}"/>
              </a:ext>
            </a:extLst>
          </p:cNvPr>
          <p:cNvSpPr txBox="1"/>
          <p:nvPr/>
        </p:nvSpPr>
        <p:spPr>
          <a:xfrm>
            <a:off x="3441940" y="2048794"/>
            <a:ext cx="1131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Blob Created Event</a:t>
            </a:r>
            <a:endParaRPr lang="it-IT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3A3525-10B7-5C4B-A1B5-5878FD38379B}"/>
              </a:ext>
            </a:extLst>
          </p:cNvPr>
          <p:cNvSpPr txBox="1"/>
          <p:nvPr/>
        </p:nvSpPr>
        <p:spPr>
          <a:xfrm>
            <a:off x="5341932" y="2528398"/>
            <a:ext cx="113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Publish</a:t>
            </a:r>
            <a:endParaRPr lang="it-IT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4E56A-B387-85F9-27C8-8046AFE58B1C}"/>
              </a:ext>
            </a:extLst>
          </p:cNvPr>
          <p:cNvSpPr txBox="1"/>
          <p:nvPr/>
        </p:nvSpPr>
        <p:spPr>
          <a:xfrm>
            <a:off x="7229299" y="2529440"/>
            <a:ext cx="113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Dequeue</a:t>
            </a:r>
            <a:endParaRPr lang="it-IT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504F7-FA9F-2BDA-9070-F55EDDDC3A15}"/>
              </a:ext>
            </a:extLst>
          </p:cNvPr>
          <p:cNvSpPr txBox="1"/>
          <p:nvPr/>
        </p:nvSpPr>
        <p:spPr>
          <a:xfrm>
            <a:off x="9085915" y="2542279"/>
            <a:ext cx="1131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Save</a:t>
            </a:r>
            <a:endParaRPr lang="it-IT" sz="1600" dirty="0"/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57616410-95EF-67B9-35AD-A78C6CCEC92F}"/>
              </a:ext>
            </a:extLst>
          </p:cNvPr>
          <p:cNvSpPr/>
          <p:nvPr/>
        </p:nvSpPr>
        <p:spPr>
          <a:xfrm>
            <a:off x="8536476" y="1596712"/>
            <a:ext cx="351367" cy="84616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48F2BC-3C0C-D402-2062-1747AF2A0091}"/>
              </a:ext>
            </a:extLst>
          </p:cNvPr>
          <p:cNvSpPr txBox="1"/>
          <p:nvPr/>
        </p:nvSpPr>
        <p:spPr>
          <a:xfrm>
            <a:off x="8938244" y="1727408"/>
            <a:ext cx="787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Image to Text</a:t>
            </a:r>
            <a:endParaRPr lang="it-IT" sz="1600" dirty="0"/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0C55E3A2-79DB-9F1A-3AAF-E1D46EC4BFC2}"/>
              </a:ext>
            </a:extLst>
          </p:cNvPr>
          <p:cNvSpPr/>
          <p:nvPr/>
        </p:nvSpPr>
        <p:spPr>
          <a:xfrm>
            <a:off x="7679267" y="3608076"/>
            <a:ext cx="3022600" cy="2240605"/>
          </a:xfrm>
          <a:prstGeom prst="leftUpArrow">
            <a:avLst>
              <a:gd name="adj1" fmla="val 8374"/>
              <a:gd name="adj2" fmla="val 9129"/>
              <a:gd name="adj3" fmla="val 1083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5ABCC6-A1C0-EE17-EF10-68A04C7ABAF3}"/>
              </a:ext>
            </a:extLst>
          </p:cNvPr>
          <p:cNvSpPr txBox="1"/>
          <p:nvPr/>
        </p:nvSpPr>
        <p:spPr>
          <a:xfrm>
            <a:off x="7945967" y="5192207"/>
            <a:ext cx="245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Read / Write Data</a:t>
            </a:r>
            <a:endParaRPr lang="it-IT" sz="1600" dirty="0"/>
          </a:p>
        </p:txBody>
      </p:sp>
      <p:sp>
        <p:nvSpPr>
          <p:cNvPr id="21" name="Arrow: Bent-Up 20">
            <a:extLst>
              <a:ext uri="{FF2B5EF4-FFF2-40B4-BE49-F238E27FC236}">
                <a16:creationId xmlns:a16="http://schemas.microsoft.com/office/drawing/2014/main" id="{2E2A333B-9E19-AC77-4DCA-95FA3EEE50CA}"/>
              </a:ext>
            </a:extLst>
          </p:cNvPr>
          <p:cNvSpPr/>
          <p:nvPr/>
        </p:nvSpPr>
        <p:spPr>
          <a:xfrm flipH="1">
            <a:off x="2861733" y="3554787"/>
            <a:ext cx="3284629" cy="2208425"/>
          </a:xfrm>
          <a:prstGeom prst="bentUpArrow">
            <a:avLst>
              <a:gd name="adj1" fmla="val 9090"/>
              <a:gd name="adj2" fmla="val 10336"/>
              <a:gd name="adj3" fmla="val 108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3F181B-7EEC-4D31-31D1-CFEAF05F86AB}"/>
              </a:ext>
            </a:extLst>
          </p:cNvPr>
          <p:cNvSpPr txBox="1"/>
          <p:nvPr/>
        </p:nvSpPr>
        <p:spPr>
          <a:xfrm>
            <a:off x="3382434" y="5175330"/>
            <a:ext cx="245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Letters’ Photos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3560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C1E4C-FD6E-EC34-8490-3482F4CD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CAD09-0967-B376-A12A-0B477044E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1383242"/>
          </a:xfrm>
        </p:spPr>
        <p:txBody>
          <a:bodyPr>
            <a:normAutofit/>
          </a:bodyPr>
          <a:lstStyle/>
          <a:p>
            <a:r>
              <a:rPr lang="it-IT" dirty="0"/>
              <a:t>PROBLEMA NUMERO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E3792-B691-5DED-F433-FC31CF796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694267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/>
              <a:t>Le Azure </a:t>
            </a:r>
            <a:r>
              <a:rPr lang="it-IT" sz="3600" dirty="0" err="1"/>
              <a:t>Functions</a:t>
            </a:r>
            <a:r>
              <a:rPr lang="it-IT" sz="3600" dirty="0"/>
              <a:t>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9BCC18-6814-FF2B-E693-D580BBF06020}"/>
              </a:ext>
            </a:extLst>
          </p:cNvPr>
          <p:cNvSpPr txBox="1">
            <a:spLocks/>
          </p:cNvSpPr>
          <p:nvPr/>
        </p:nvSpPr>
        <p:spPr>
          <a:xfrm>
            <a:off x="2244436" y="2116667"/>
            <a:ext cx="9109364" cy="467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C00000"/>
                </a:solidFill>
                <a:latin typeface="Raleway" panose="020B05030301010600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Con .NET 9 è supportato solamente usando «</a:t>
            </a:r>
            <a:r>
              <a:rPr lang="it-IT" dirty="0" err="1"/>
              <a:t>isolated</a:t>
            </a:r>
            <a:r>
              <a:rPr lang="it-IT" dirty="0"/>
              <a:t> </a:t>
            </a:r>
            <a:r>
              <a:rPr lang="it-IT" dirty="0" err="1"/>
              <a:t>runtime</a:t>
            </a:r>
            <a:r>
              <a:rPr lang="it-IT" dirty="0"/>
              <a:t>»</a:t>
            </a:r>
          </a:p>
          <a:p>
            <a:r>
              <a:rPr lang="it-IT" dirty="0"/>
              <a:t>Su Visual Studio il template funzionava per le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V1 con </a:t>
            </a:r>
            <a:r>
              <a:rPr lang="it-IT" dirty="0" err="1"/>
              <a:t>NetFramework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Tutte le classi per i vari </a:t>
            </a:r>
            <a:r>
              <a:rPr lang="it-IT" dirty="0" err="1"/>
              <a:t>bindings</a:t>
            </a:r>
            <a:r>
              <a:rPr lang="it-IT" dirty="0"/>
              <a:t> sono sotto al </a:t>
            </a:r>
            <a:r>
              <a:rPr lang="it-IT" dirty="0" err="1"/>
              <a:t>namespace</a:t>
            </a:r>
            <a:r>
              <a:rPr lang="it-IT" dirty="0"/>
              <a:t> </a:t>
            </a:r>
            <a:r>
              <a:rPr lang="it-IT" b="1" dirty="0" err="1"/>
              <a:t>Microsoft.Azure.Functions.Worker</a:t>
            </a:r>
            <a:r>
              <a:rPr lang="it-IT" dirty="0"/>
              <a:t> e non sotto a </a:t>
            </a:r>
            <a:r>
              <a:rPr lang="it-IT" b="1" dirty="0" err="1"/>
              <a:t>Microsoft.Azure.WebJobs.Extensions</a:t>
            </a:r>
            <a:endParaRPr lang="it-IT" b="1" dirty="0"/>
          </a:p>
          <a:p>
            <a:r>
              <a:rPr lang="it-IT" dirty="0"/>
              <a:t>Il progetto ha l’output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b="1" dirty="0" err="1"/>
              <a:t>Exe</a:t>
            </a:r>
            <a:endParaRPr lang="it-IT" b="1" dirty="0"/>
          </a:p>
          <a:p>
            <a:r>
              <a:rPr lang="it-IT" dirty="0" err="1"/>
              <a:t>Microsoft.NET.Sdk.Functions</a:t>
            </a:r>
            <a:r>
              <a:rPr lang="it-IT" dirty="0"/>
              <a:t> </a:t>
            </a:r>
            <a:r>
              <a:rPr lang="it-IT" b="1" dirty="0"/>
              <a:t>non</a:t>
            </a:r>
            <a:r>
              <a:rPr lang="it-IT" dirty="0"/>
              <a:t> è da includere tra i </a:t>
            </a:r>
            <a:r>
              <a:rPr lang="it-IT" dirty="0" err="1"/>
              <a:t>nugets</a:t>
            </a:r>
            <a:endParaRPr lang="it-IT" dirty="0"/>
          </a:p>
          <a:p>
            <a:r>
              <a:rPr lang="it-IT" dirty="0"/>
              <a:t>La </a:t>
            </a:r>
            <a:r>
              <a:rPr lang="it-IT" dirty="0" err="1"/>
              <a:t>function</a:t>
            </a:r>
            <a:r>
              <a:rPr lang="it-IT" dirty="0"/>
              <a:t> app ha un </a:t>
            </a:r>
            <a:r>
              <a:rPr lang="it-IT" b="1" dirty="0" err="1"/>
              <a:t>Main</a:t>
            </a:r>
            <a:r>
              <a:rPr lang="it-IT" b="1" dirty="0"/>
              <a:t>()</a:t>
            </a:r>
          </a:p>
          <a:p>
            <a:r>
              <a:rPr lang="it-IT" i="1" dirty="0"/>
              <a:t>Se avete fatto dei custom </a:t>
            </a:r>
            <a:r>
              <a:rPr lang="it-IT" i="1" dirty="0" err="1"/>
              <a:t>bindings</a:t>
            </a:r>
            <a:r>
              <a:rPr lang="it-IT" i="1" dirty="0"/>
              <a:t>, sono da rivedere perché potrebbero non essere compatibili</a:t>
            </a:r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52538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– </a:t>
            </a:r>
            <a:r>
              <a:rPr lang="it-IT" dirty="0" err="1"/>
              <a:t>Let’s</a:t>
            </a:r>
            <a:r>
              <a:rPr lang="it-IT" dirty="0"/>
              <a:t> Build IT!</a:t>
            </a:r>
          </a:p>
        </p:txBody>
      </p:sp>
    </p:spTree>
    <p:extLst>
      <p:ext uri="{BB962C8B-B14F-4D97-AF65-F5344CB8AC3E}">
        <p14:creationId xmlns:p14="http://schemas.microsoft.com/office/powerpoint/2010/main" val="97716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3AC0C-56D2-C4DF-F525-D9E1DC6B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55020-FE7D-3EC2-57FF-C28DF046A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7C1E-ECBF-D06D-E70E-5CE45B5B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3067266" cy="568470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dirty="0"/>
              <a:t>Grazie alla nuova tecnologia, Babbo Natale ora non ha più bisogno di portare con sé l’intero pacco di letterine durante le consegne. Ogni notte di Natale, Babbo Natale apre l’applicazione e visualizza l’elenco dei regali da consegnare per ciascuna casa.</a:t>
            </a:r>
          </a:p>
          <a:p>
            <a:pPr marL="0" indent="0">
              <a:buNone/>
            </a:pPr>
            <a:r>
              <a:rPr lang="it-IT" dirty="0"/>
              <a:t>Con un sorriso, esclama: "Ora sì che posso concentrarmi su quello che è importante: portare gioia e magia in ogni casa!"</a:t>
            </a:r>
          </a:p>
          <a:p>
            <a:pPr marL="0" indent="0">
              <a:buNone/>
            </a:pPr>
            <a:r>
              <a:rPr lang="it-IT" dirty="0"/>
              <a:t>E così, con la combinazione perfetta di tradizione e tecnologia, il Natale diventò ancora più magico, dimostrando che anche Babbo Natale sa tenersi al passo con i tempi. </a:t>
            </a:r>
            <a:r>
              <a:rPr lang="it-IT" b="1" dirty="0"/>
              <a:t>Fine.</a:t>
            </a:r>
            <a:endParaRPr lang="it-IT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9A47841-CFE0-C930-02AA-1A8C2EF10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51" b="15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708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4B62-CEF4-E5D2-AB01-57151407E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Grazie!</a:t>
            </a:r>
            <a:endParaRPr lang="en-GB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D62252F5-1F04-27B8-3DE7-594020EC276A}"/>
              </a:ext>
            </a:extLst>
          </p:cNvPr>
          <p:cNvSpPr txBox="1">
            <a:spLocks/>
          </p:cNvSpPr>
          <p:nvPr/>
        </p:nvSpPr>
        <p:spPr>
          <a:xfrm>
            <a:off x="2244436" y="1430318"/>
            <a:ext cx="8020152" cy="47997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None/>
            </a:pPr>
            <a:r>
              <a:rPr lang="en-GB" sz="3600" dirty="0">
                <a:solidFill>
                  <a:srgbClr val="C00000"/>
                </a:solidFill>
                <a:latin typeface="Raleway" panose="020B0503030101060003" pitchFamily="34" charset="77"/>
              </a:rPr>
              <a:t>Nicola Paro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2000" dirty="0">
                <a:solidFill>
                  <a:srgbClr val="C00000"/>
                </a:solidFill>
                <a:latin typeface="Raleway" panose="020B0503030101060003" pitchFamily="34" charset="77"/>
              </a:rPr>
              <a:t>Solution Architect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2000" dirty="0" err="1">
                <a:solidFill>
                  <a:srgbClr val="C00000"/>
                </a:solidFill>
                <a:latin typeface="Raleway" panose="020B0503030101060003" pitchFamily="34" charset="77"/>
              </a:rPr>
              <a:t>beanTech</a:t>
            </a:r>
            <a:endParaRPr lang="en-GB" sz="2000" dirty="0">
              <a:solidFill>
                <a:srgbClr val="C00000"/>
              </a:solidFill>
              <a:latin typeface="Raleway" panose="020B0503030101060003" pitchFamily="34" charset="77"/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sz="2000" dirty="0">
              <a:solidFill>
                <a:srgbClr val="C00000"/>
              </a:solidFill>
              <a:latin typeface="Raleway" panose="020B0503030101060003" pitchFamily="34" charset="77"/>
            </a:endParaRPr>
          </a:p>
          <a:p>
            <a:pPr marL="0" indent="0" algn="ctr">
              <a:buClr>
                <a:srgbClr val="C00000"/>
              </a:buClr>
              <a:buNone/>
            </a:pPr>
            <a:r>
              <a:rPr lang="en-GB" b="1" dirty="0">
                <a:solidFill>
                  <a:srgbClr val="C00000"/>
                </a:solidFill>
                <a:latin typeface="Raleway" panose="020B0503030101060003" pitchFamily="34" charset="77"/>
              </a:rPr>
              <a:t>Let’s Connect!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32383-8899-6465-DD23-8E89F2EFE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" b="99"/>
          <a:stretch/>
        </p:blipFill>
        <p:spPr>
          <a:xfrm>
            <a:off x="8885687" y="457200"/>
            <a:ext cx="2971800" cy="2971800"/>
          </a:xfrm>
          <a:prstGeom prst="ellipse">
            <a:avLst/>
          </a:prstGeom>
          <a:ln w="63500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 descr="Preview of your QR Code">
            <a:extLst>
              <a:ext uri="{FF2B5EF4-FFF2-40B4-BE49-F238E27FC236}">
                <a16:creationId xmlns:a16="http://schemas.microsoft.com/office/drawing/2014/main" id="{B92A83F8-F29B-4172-C712-976667FDA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16" y="3908189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0C9663-61BB-1E02-E098-0156B2B958FC}"/>
              </a:ext>
            </a:extLst>
          </p:cNvPr>
          <p:cNvSpPr txBox="1"/>
          <p:nvPr/>
        </p:nvSpPr>
        <p:spPr>
          <a:xfrm>
            <a:off x="2244436" y="5920460"/>
            <a:ext cx="387029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linkedin.com/in/nicolaparo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EF5B57-9F46-69AB-EA6B-10919EF26072}"/>
              </a:ext>
            </a:extLst>
          </p:cNvPr>
          <p:cNvSpPr txBox="1"/>
          <p:nvPr/>
        </p:nvSpPr>
        <p:spPr>
          <a:xfrm>
            <a:off x="6327802" y="5922152"/>
            <a:ext cx="389202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github.com/</a:t>
            </a:r>
            <a:r>
              <a:rPr lang="en-GB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nicolaparo</a:t>
            </a:r>
            <a:r>
              <a:rPr lang="en-GB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/xmasdev2024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AEEAD-AEEE-4132-A8BB-E1C25FD5D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454" y="3909389"/>
            <a:ext cx="1994721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4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5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CDA5-A152-4E4E-005F-81FFA6C63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3D114-2883-855F-3928-73F6BA34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0E3DE-EDCD-48AC-E8EC-9DD9814B2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3021405" cy="5684708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Era il primo giorno di Avvento, e i bambini di tutto il mondo si preparavano a scrivere le loro letterine a Babbo Natale.</a:t>
            </a:r>
          </a:p>
          <a:p>
            <a:pPr marL="0" indent="0">
              <a:buNone/>
            </a:pP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dirty="0"/>
              <a:t>Con pastelli colorati, disegnavano giocattoli, scrivevano desideri e aggiungevano piccoli cuori per mostrare il loro affetto.</a:t>
            </a:r>
          </a:p>
        </p:txBody>
      </p:sp>
      <p:pic>
        <p:nvPicPr>
          <p:cNvPr id="4" name="Picture 4" descr="comic of a kid writing a christmas letter for santa in his room, at night, near a christmas tree">
            <a:extLst>
              <a:ext uri="{FF2B5EF4-FFF2-40B4-BE49-F238E27FC236}">
                <a16:creationId xmlns:a16="http://schemas.microsoft.com/office/drawing/2014/main" id="{7BF7F54D-37A5-BA82-8693-BBAD9247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3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C463D-2C42-7BE0-E725-05DA84EE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139C-F031-9572-2714-852CD9EA9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B434-EF06-A42A-F596-F63942CD0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3021405" cy="5684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Al Polo Nord, Babbo Natale e i suoi elfi si preparavano a ricevere una valanga di posta.</a:t>
            </a:r>
          </a:p>
          <a:p>
            <a:pPr marL="0" indent="0">
              <a:buNone/>
            </a:pPr>
            <a:r>
              <a:rPr lang="it-IT" dirty="0"/>
              <a:t>"Ci sono 2,2 miliardi di bambini nel mondo!" esclamò il capo degli elfi. "Dobbiamo essere super organizzati quest'anno!" </a:t>
            </a:r>
          </a:p>
          <a:p>
            <a:pPr marL="0" indent="0">
              <a:buNone/>
            </a:pPr>
            <a:r>
              <a:rPr lang="it-IT" dirty="0"/>
              <a:t>Nell'immenso magazzino delle letterine, gli elfi lavoravano senza sosta. Ogni giorno, arrivavano pacchi enormi pieni di buste colorate.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D1D75C-C310-A29D-E5C9-FF0658350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51" b="15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173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C50F7-EE6E-3273-1B1F-5B559C0AA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2C19-A986-DD25-192C-D2583B04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AA2EB-8B86-D166-ECAF-F03BD3A9A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3021405" cy="56847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Ogni notte di Natale, infatti, Babbo Natale parte dal Polo Nord con un lotto specifico di letterine.</a:t>
            </a:r>
          </a:p>
          <a:p>
            <a:pPr marL="0" indent="0">
              <a:buNone/>
            </a:pPr>
            <a:r>
              <a:rPr lang="it-IT" dirty="0"/>
              <a:t>Nel suo sacco magico ci sono tutti i regali richiesti da quelle letterine, accuratamente impacchettati dagli elfi. Babbo Natale visita ogni casa della zona, lasciando i doni sotto gli alberi di Natale.</a:t>
            </a:r>
          </a:p>
          <a:p>
            <a:pPr marL="0" indent="0">
              <a:buNone/>
            </a:pPr>
            <a:r>
              <a:rPr lang="it-IT" dirty="0"/>
              <a:t>Una volta completato il giro per quel lotto, torna al Polo Nord per caricare il sacco con il lotto successivo: nuove letterine e nuovi regali.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DC31F3-D441-10F4-5241-55CFCD79D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51" b="15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568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08861-BCAA-6690-B3EA-C145A940B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45239-9605-5301-8340-B47C45B6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B621-0649-F5CA-ABD8-211371B36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3021405" cy="5684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Un giorno, l'elfo Pepito, il più giovane del team, era al volante di un muletto per la prima volta. "Attento a non correre troppo!" gli disse l'elfo anziano Pino.</a:t>
            </a:r>
          </a:p>
          <a:p>
            <a:pPr marL="0" indent="0">
              <a:buNone/>
            </a:pPr>
            <a:r>
              <a:rPr lang="it-IT" dirty="0"/>
              <a:t>Ma Pepito era così emozionato che premette l'acceleratore più del dovuto e... </a:t>
            </a:r>
            <a:r>
              <a:rPr lang="it-IT" b="1" dirty="0"/>
              <a:t>SBAM!</a:t>
            </a:r>
            <a:r>
              <a:rPr lang="it-IT" dirty="0"/>
              <a:t> Finì contro uno scaffale pieno di letterine!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32B5794-072B-6534-21D3-7C3C0C620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51" b="15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62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92D26-EE6D-685F-8591-EBDF9FD49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6BD61-0EAC-F1FC-CBF3-FD4C57A49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55872-24A5-4073-0C59-6BE49AB76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3021405" cy="5684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Le letterine volarono in aria come fiocchi di neve e si sparpagliarono in ogni angolo del magazzino. Gli elfi si bloccarono, trattenendo il fiato. "Oh no! Non abbiamo tempo per riorganizzarle tutte!" esclamò Pino.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04A6F74-94A0-F391-653D-AFE30EFF6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151" b="15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38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7B5B0-8364-D43F-EA0C-F43ED067F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76F6-BEF8-9777-D538-6F362E9F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Una storia vera…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7E1F-9272-F9C0-6826-67186C9CE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964221"/>
            <a:ext cx="4693976" cy="5684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Babbo Natale, avvisato dell'incidente, arrivò subito sul posto. Guardò la scena caotica e poi sorrise: "Non preoccupatevi, miei cari elfi. Possiamo risolvere tutto."</a:t>
            </a:r>
          </a:p>
          <a:p>
            <a:pPr marL="0" indent="0">
              <a:buNone/>
            </a:pPr>
            <a:r>
              <a:rPr lang="it-IT" dirty="0"/>
              <a:t>Dopo qualche istante di riflessione, ebbe un’idea; si accarezzò la barba e disse: "È il momento di chiamare... </a:t>
            </a:r>
            <a:r>
              <a:rPr lang="it-IT" b="1" dirty="0" err="1"/>
              <a:t>XmasDev</a:t>
            </a:r>
            <a:r>
              <a:rPr lang="it-IT" b="1" dirty="0"/>
              <a:t>!</a:t>
            </a:r>
            <a:r>
              <a:rPr lang="it-IT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71BEA-C5DB-35A7-F0BE-7DCB3778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873" y="0"/>
            <a:ext cx="3380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3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1563</Words>
  <Application>Microsoft Office PowerPoint</Application>
  <PresentationFormat>Widescreen</PresentationFormat>
  <Paragraphs>294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Arial</vt:lpstr>
      <vt:lpstr>Bebas Neue</vt:lpstr>
      <vt:lpstr>Calibri</vt:lpstr>
      <vt:lpstr>Open Sans</vt:lpstr>
      <vt:lpstr>Raleway</vt:lpstr>
      <vt:lpstr>Segoe UI</vt:lpstr>
      <vt:lpstr>Wingdings</vt:lpstr>
      <vt:lpstr>Tema di Office</vt:lpstr>
      <vt:lpstr>PowerPoint Presentation</vt:lpstr>
      <vt:lpstr>SOS letterine! Azure e l'AI salveranno il Natale!</vt:lpstr>
      <vt:lpstr>PowerPoint Presentation</vt:lpstr>
      <vt:lpstr>Una storia vera…</vt:lpstr>
      <vt:lpstr>Una storia vera…</vt:lpstr>
      <vt:lpstr>Una storia vera…</vt:lpstr>
      <vt:lpstr>Una storia vera…</vt:lpstr>
      <vt:lpstr>Una storia vera…</vt:lpstr>
      <vt:lpstr>Una storia vera…</vt:lpstr>
      <vt:lpstr>Piano D’azione</vt:lpstr>
      <vt:lpstr>PROBLEMA NUMERO 1</vt:lpstr>
      <vt:lpstr>Come Deployare Un LLM OpenAI su Azure?</vt:lpstr>
      <vt:lpstr>Dove Deployare Un LLM OpenAi su Azure?</vt:lpstr>
      <vt:lpstr>Come Interrogo Un LLM? – Strategie di prompting</vt:lpstr>
      <vt:lpstr>Come Utilizzo Un LLM in .NET?</vt:lpstr>
      <vt:lpstr>Microsoft.Extensions.AI</vt:lpstr>
      <vt:lpstr>PROBLEMA NUMERO 2</vt:lpstr>
      <vt:lpstr>Scelta del modello llm in Azure OpenAi</vt:lpstr>
      <vt:lpstr>Quanto mi costa processare un’immagine in tokens?</vt:lpstr>
      <vt:lpstr>Piano D’azione</vt:lpstr>
      <vt:lpstr>PROBLEMi NUMERO 3 e 4</vt:lpstr>
      <vt:lpstr>Piano D’azione – V2</vt:lpstr>
      <vt:lpstr>PROBLEMA NUMERO 5</vt:lpstr>
      <vt:lpstr>Demo – Let’s Build IT!</vt:lpstr>
      <vt:lpstr>Una storia vera…</vt:lpstr>
      <vt:lpstr>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Alfano</dc:creator>
  <cp:lastModifiedBy>Nicola Paro</cp:lastModifiedBy>
  <cp:revision>51</cp:revision>
  <dcterms:created xsi:type="dcterms:W3CDTF">2018-11-12T16:34:34Z</dcterms:created>
  <dcterms:modified xsi:type="dcterms:W3CDTF">2024-12-17T07:41:54Z</dcterms:modified>
</cp:coreProperties>
</file>